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62" r:id="rId2"/>
    <p:sldId id="258" r:id="rId3"/>
    <p:sldId id="263" r:id="rId4"/>
    <p:sldId id="259" r:id="rId5"/>
    <p:sldId id="260" r:id="rId6"/>
    <p:sldId id="261" r:id="rId7"/>
    <p:sldId id="264" r:id="rId8"/>
    <p:sldId id="265" r:id="rId9"/>
    <p:sldId id="266" r:id="rId10"/>
    <p:sldId id="268" r:id="rId11"/>
    <p:sldId id="269" r:id="rId12"/>
    <p:sldId id="270" r:id="rId13"/>
    <p:sldId id="267" r:id="rId14"/>
    <p:sldId id="271" r:id="rId15"/>
    <p:sldId id="272" r:id="rId16"/>
    <p:sldId id="274" r:id="rId17"/>
    <p:sldId id="275" r:id="rId18"/>
    <p:sldId id="276" r:id="rId19"/>
    <p:sldId id="296" r:id="rId20"/>
    <p:sldId id="297" r:id="rId21"/>
    <p:sldId id="298" r:id="rId22"/>
    <p:sldId id="273" r:id="rId23"/>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ECEE9B-B49C-4A46-B8A9-C2EAAF84C1AD}" type="datetimeFigureOut">
              <a:rPr lang="en-GB" smtClean="0"/>
              <a:pPr/>
              <a:t>19/09/2011</a:t>
            </a:fld>
            <a:endParaRPr lang="en-GB"/>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D2528F-0D49-4255-A3F1-75470BF914CC}" type="slidenum">
              <a:rPr lang="en-GB" smtClean="0"/>
              <a:pPr/>
              <a:t>‹nr.›</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ftr" sz="quarter" idx="4"/>
          </p:nvPr>
        </p:nvSpPr>
        <p:spPr>
          <a:noFill/>
        </p:spPr>
        <p:txBody>
          <a:bodyPr/>
          <a:lstStyle/>
          <a:p>
            <a:r>
              <a:rPr lang="en-US">
                <a:solidFill>
                  <a:prstClr val="black"/>
                </a:solidFill>
              </a:rPr>
              <a:t>Room Acoustics</a:t>
            </a:r>
          </a:p>
        </p:txBody>
      </p:sp>
      <p:sp>
        <p:nvSpPr>
          <p:cNvPr id="43011" name="Rectangle 7"/>
          <p:cNvSpPr>
            <a:spLocks noGrp="1" noChangeArrowheads="1"/>
          </p:cNvSpPr>
          <p:nvPr>
            <p:ph type="sldNum" sz="quarter" idx="5"/>
          </p:nvPr>
        </p:nvSpPr>
        <p:spPr>
          <a:noFill/>
        </p:spPr>
        <p:txBody>
          <a:bodyPr/>
          <a:lstStyle/>
          <a:p>
            <a:fld id="{A803958B-73D1-4EA8-892A-907987395D2E}" type="slidenum">
              <a:rPr lang="en-US">
                <a:solidFill>
                  <a:prstClr val="black"/>
                </a:solidFill>
              </a:rPr>
              <a:pPr/>
              <a:t>1</a:t>
            </a:fld>
            <a:endParaRPr lang="en-US">
              <a:solidFill>
                <a:prstClr val="black"/>
              </a:solidFill>
            </a:endParaRPr>
          </a:p>
        </p:txBody>
      </p:sp>
      <p:sp>
        <p:nvSpPr>
          <p:cNvPr id="43012" name="Rectangle 2"/>
          <p:cNvSpPr>
            <a:spLocks noGrp="1" noRot="1" noChangeAspect="1" noChangeArrowheads="1" noTextEdit="1"/>
          </p:cNvSpPr>
          <p:nvPr>
            <p:ph type="sldImg"/>
          </p:nvPr>
        </p:nvSpPr>
        <p:spPr>
          <a:xfrm>
            <a:off x="1143000" y="685800"/>
            <a:ext cx="4572000" cy="3429000"/>
          </a:xfrm>
          <a:ln/>
        </p:spPr>
      </p:sp>
      <p:sp>
        <p:nvSpPr>
          <p:cNvPr id="43013"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a:spLocks noGrp="1" noChangeArrowheads="1"/>
          </p:cNvSpPr>
          <p:nvPr>
            <p:ph type="ftr" sz="quarter" idx="4"/>
          </p:nvPr>
        </p:nvSpPr>
        <p:spPr>
          <a:noFill/>
        </p:spPr>
        <p:txBody>
          <a:bodyPr/>
          <a:lstStyle/>
          <a:p>
            <a:r>
              <a:rPr lang="en-US">
                <a:solidFill>
                  <a:prstClr val="black"/>
                </a:solidFill>
              </a:rPr>
              <a:t>Room Acoustics</a:t>
            </a:r>
          </a:p>
        </p:txBody>
      </p:sp>
      <p:sp>
        <p:nvSpPr>
          <p:cNvPr id="44035" name="Rectangle 7"/>
          <p:cNvSpPr>
            <a:spLocks noGrp="1" noChangeArrowheads="1"/>
          </p:cNvSpPr>
          <p:nvPr>
            <p:ph type="sldNum" sz="quarter" idx="5"/>
          </p:nvPr>
        </p:nvSpPr>
        <p:spPr>
          <a:noFill/>
        </p:spPr>
        <p:txBody>
          <a:bodyPr/>
          <a:lstStyle/>
          <a:p>
            <a:fld id="{5C3908D6-6C30-4FD9-8874-22177B833FAE}" type="slidenum">
              <a:rPr lang="en-US">
                <a:solidFill>
                  <a:prstClr val="black"/>
                </a:solidFill>
              </a:rPr>
              <a:pPr/>
              <a:t>2</a:t>
            </a:fld>
            <a:endParaRPr lang="en-US">
              <a:solidFill>
                <a:prstClr val="black"/>
              </a:solidFill>
            </a:endParaRPr>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FC5424-AA95-4D7C-BF49-F7B26DE6DECE}" type="slidenum">
              <a:rPr lang="en-GB"/>
              <a:pPr/>
              <a:t>11</a:t>
            </a:fld>
            <a:endParaRPr lang="en-GB"/>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7F991-FE7C-4D96-A617-95B9346C3324}" type="slidenum">
              <a:rPr lang="en-GB"/>
              <a:pPr/>
              <a:t>12</a:t>
            </a:fld>
            <a:endParaRPr lang="en-GB"/>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en-GB" dirty="0"/>
          </a:p>
        </p:txBody>
      </p:sp>
      <p:sp>
        <p:nvSpPr>
          <p:cNvPr id="4" name="Pladsholder til diasnummer 3"/>
          <p:cNvSpPr>
            <a:spLocks noGrp="1"/>
          </p:cNvSpPr>
          <p:nvPr>
            <p:ph type="sldNum" sz="quarter" idx="10"/>
          </p:nvPr>
        </p:nvSpPr>
        <p:spPr/>
        <p:txBody>
          <a:bodyPr/>
          <a:lstStyle/>
          <a:p>
            <a:fld id="{DBD2528F-0D49-4255-A3F1-75470BF914CC}" type="slidenum">
              <a:rPr lang="en-GB" smtClean="0"/>
              <a:pPr/>
              <a:t>17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pic>
        <p:nvPicPr>
          <p:cNvPr id="4" name="Picture 3" descr="ppTheader.gif"/>
          <p:cNvPicPr>
            <a:picLocks noChangeAspect="1"/>
          </p:cNvPicPr>
          <p:nvPr/>
        </p:nvPicPr>
        <p:blipFill>
          <a:blip r:embed="rId2" cstate="print"/>
          <a:srcRect/>
          <a:stretch>
            <a:fillRect/>
          </a:stretch>
        </p:blipFill>
        <p:spPr bwMode="auto">
          <a:xfrm>
            <a:off x="0" y="0"/>
            <a:ext cx="9144000" cy="261938"/>
          </a:xfrm>
          <a:prstGeom prst="rect">
            <a:avLst/>
          </a:prstGeom>
          <a:noFill/>
          <a:ln w="9525">
            <a:noFill/>
            <a:miter lim="800000"/>
            <a:headEnd/>
            <a:tailEnd/>
          </a:ln>
        </p:spPr>
      </p:pic>
      <p:sp>
        <p:nvSpPr>
          <p:cNvPr id="5" name="Rectangle 4"/>
          <p:cNvSpPr/>
          <p:nvPr/>
        </p:nvSpPr>
        <p:spPr>
          <a:xfrm>
            <a:off x="0" y="6786563"/>
            <a:ext cx="9144000" cy="71437"/>
          </a:xfrm>
          <a:prstGeom prst="rect">
            <a:avLst/>
          </a:prstGeom>
          <a:solidFill>
            <a:srgbClr val="A6CF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pic>
        <p:nvPicPr>
          <p:cNvPr id="6" name="Picture 5" descr="pptlogo.gif"/>
          <p:cNvPicPr>
            <a:picLocks noChangeAspect="1"/>
          </p:cNvPicPr>
          <p:nvPr/>
        </p:nvPicPr>
        <p:blipFill>
          <a:blip r:embed="rId3" cstate="print"/>
          <a:srcRect/>
          <a:stretch>
            <a:fillRect/>
          </a:stretch>
        </p:blipFill>
        <p:spPr bwMode="auto">
          <a:xfrm>
            <a:off x="142875" y="379413"/>
            <a:ext cx="1428750" cy="620712"/>
          </a:xfrm>
          <a:prstGeom prst="rect">
            <a:avLst/>
          </a:prstGeom>
          <a:noFill/>
          <a:ln w="9525">
            <a:noFill/>
            <a:miter lim="800000"/>
            <a:headEnd/>
            <a:tailEnd/>
          </a:ln>
        </p:spPr>
      </p:pic>
      <p:cxnSp>
        <p:nvCxnSpPr>
          <p:cNvPr id="7" name="Straight Connector 8"/>
          <p:cNvCxnSpPr/>
          <p:nvPr/>
        </p:nvCxnSpPr>
        <p:spPr>
          <a:xfrm>
            <a:off x="0" y="1071563"/>
            <a:ext cx="9144000" cy="1587"/>
          </a:xfrm>
          <a:prstGeom prst="line">
            <a:avLst/>
          </a:prstGeom>
          <a:ln>
            <a:solidFill>
              <a:srgbClr val="A6CFE6"/>
            </a:solidFill>
          </a:ln>
        </p:spPr>
        <p:style>
          <a:lnRef idx="1">
            <a:schemeClr val="accent1"/>
          </a:lnRef>
          <a:fillRef idx="0">
            <a:schemeClr val="accent1"/>
          </a:fillRef>
          <a:effectRef idx="0">
            <a:schemeClr val="accent1"/>
          </a:effectRef>
          <a:fontRef idx="minor">
            <a:schemeClr val="tx1"/>
          </a:fontRef>
        </p:style>
      </p:cxnSp>
      <p:sp>
        <p:nvSpPr>
          <p:cNvPr id="378882" name="Title Placeholder 1"/>
          <p:cNvSpPr>
            <a:spLocks noGrp="1"/>
          </p:cNvSpPr>
          <p:nvPr>
            <p:ph type="ctrTitle"/>
          </p:nvPr>
        </p:nvSpPr>
        <p:spPr>
          <a:xfrm>
            <a:off x="685800" y="2130425"/>
            <a:ext cx="7772400" cy="1470025"/>
          </a:xfrm>
        </p:spPr>
        <p:txBody>
          <a:bodyPr/>
          <a:lstStyle>
            <a:lvl1pPr>
              <a:defRPr/>
            </a:lvl1pPr>
          </a:lstStyle>
          <a:p>
            <a:r>
              <a:rPr lang="en-GB"/>
              <a:t>Click to edit Master title style</a:t>
            </a:r>
          </a:p>
        </p:txBody>
      </p:sp>
      <p:sp>
        <p:nvSpPr>
          <p:cNvPr id="378883" name="Text Placeholder 2"/>
          <p:cNvSpPr>
            <a:spLocks noGrp="1"/>
          </p:cNvSpPr>
          <p:nvPr>
            <p:ph type="subTitle" idx="1"/>
          </p:nvPr>
        </p:nvSpPr>
        <p:spPr>
          <a:xfrm>
            <a:off x="1371600" y="3886200"/>
            <a:ext cx="6400800" cy="1752600"/>
          </a:xfrm>
        </p:spPr>
        <p:txBody>
          <a:bodyPr/>
          <a:lstStyle>
            <a:lvl1pPr marL="0" indent="0" algn="ctr">
              <a:buFont typeface="Arial" charset="0"/>
              <a:buNone/>
              <a:defRPr/>
            </a:lvl1pPr>
          </a:lstStyle>
          <a:p>
            <a:r>
              <a:rPr lang="en-GB"/>
              <a:t>Click to edit Master subtitle style</a:t>
            </a:r>
          </a:p>
        </p:txBody>
      </p:sp>
      <p:sp>
        <p:nvSpPr>
          <p:cNvPr id="8" name="Date Placeholder 3"/>
          <p:cNvSpPr>
            <a:spLocks noGrp="1"/>
          </p:cNvSpPr>
          <p:nvPr>
            <p:ph type="dt" sz="half" idx="10"/>
          </p:nvPr>
        </p:nvSpPr>
        <p:spPr>
          <a:xfrm>
            <a:off x="457200" y="6245225"/>
            <a:ext cx="2133600" cy="476250"/>
          </a:xfrm>
        </p:spPr>
        <p:txBody>
          <a:bodyPr/>
          <a:lstStyle>
            <a:lvl1pPr>
              <a:defRPr smtClean="0"/>
            </a:lvl1pPr>
          </a:lstStyle>
          <a:p>
            <a:pPr>
              <a:defRPr/>
            </a:pPr>
            <a:r>
              <a:rPr lang="da-DK" smtClean="0"/>
              <a:t>11 March 2002</a:t>
            </a:r>
            <a:endParaRPr lang="en-US"/>
          </a:p>
        </p:txBody>
      </p:sp>
      <p:sp>
        <p:nvSpPr>
          <p:cNvPr id="9" name="Footer Placeholder 4"/>
          <p:cNvSpPr>
            <a:spLocks noGrp="1"/>
          </p:cNvSpPr>
          <p:nvPr>
            <p:ph type="ftr" sz="quarter" idx="11"/>
          </p:nvPr>
        </p:nvSpPr>
        <p:spPr>
          <a:xfrm>
            <a:off x="3124200" y="6245225"/>
            <a:ext cx="2895600" cy="476250"/>
          </a:xfrm>
        </p:spPr>
        <p:txBody>
          <a:bodyPr/>
          <a:lstStyle>
            <a:lvl1pPr>
              <a:defRPr smtClean="0"/>
            </a:lvl1pPr>
          </a:lstStyle>
          <a:p>
            <a:pPr>
              <a:defRPr/>
            </a:pPr>
            <a:r>
              <a:rPr lang="en-US" smtClean="0"/>
              <a:t>Echo problems and sounding vessels</a:t>
            </a:r>
            <a:endParaRPr lang="en-GB"/>
          </a:p>
        </p:txBody>
      </p:sp>
      <p:sp>
        <p:nvSpPr>
          <p:cNvPr id="10" name="Slide Number Placeholder 5"/>
          <p:cNvSpPr>
            <a:spLocks noGrp="1"/>
          </p:cNvSpPr>
          <p:nvPr>
            <p:ph type="sldNum" sz="quarter" idx="12"/>
          </p:nvPr>
        </p:nvSpPr>
        <p:spPr>
          <a:xfrm>
            <a:off x="6553200" y="6245225"/>
            <a:ext cx="2133600" cy="476250"/>
          </a:xfrm>
        </p:spPr>
        <p:txBody>
          <a:bodyPr/>
          <a:lstStyle>
            <a:lvl1pPr>
              <a:defRPr/>
            </a:lvl1pPr>
          </a:lstStyle>
          <a:p>
            <a:pPr>
              <a:defRPr/>
            </a:pPr>
            <a:fld id="{92480151-54E4-475A-859D-98E72B07E565}" type="slidenum">
              <a:rPr lang="en-US"/>
              <a:pPr>
                <a:defRPr/>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GB"/>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6" name="Slide Number Placeholder 5"/>
          <p:cNvSpPr>
            <a:spLocks noGrp="1"/>
          </p:cNvSpPr>
          <p:nvPr>
            <p:ph type="sldNum" sz="quarter" idx="12"/>
          </p:nvPr>
        </p:nvSpPr>
        <p:spPr/>
        <p:txBody>
          <a:bodyPr/>
          <a:lstStyle>
            <a:lvl1pPr>
              <a:defRPr/>
            </a:lvl1pPr>
          </a:lstStyle>
          <a:p>
            <a:pPr>
              <a:defRPr/>
            </a:pPr>
            <a:fld id="{64C100EF-2898-4247-B217-EF1171550A81}" type="slidenum">
              <a:rPr lang="en-US"/>
              <a:pPr>
                <a:defRPr/>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en-GB"/>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6" name="Slide Number Placeholder 5"/>
          <p:cNvSpPr>
            <a:spLocks noGrp="1"/>
          </p:cNvSpPr>
          <p:nvPr>
            <p:ph type="sldNum" sz="quarter" idx="12"/>
          </p:nvPr>
        </p:nvSpPr>
        <p:spPr/>
        <p:txBody>
          <a:bodyPr/>
          <a:lstStyle>
            <a:lvl1pPr>
              <a:defRPr/>
            </a:lvl1pPr>
          </a:lstStyle>
          <a:p>
            <a:pPr>
              <a:defRPr/>
            </a:pPr>
            <a:fld id="{87C4625F-6D66-44DC-AFD9-1E8C57295784}" type="slidenum">
              <a:rPr lang="en-US"/>
              <a:pPr>
                <a:defRPr/>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GB"/>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5"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7" name="Slide Number Placeholder 5"/>
          <p:cNvSpPr>
            <a:spLocks noGrp="1"/>
          </p:cNvSpPr>
          <p:nvPr>
            <p:ph type="sldNum" sz="quarter" idx="12"/>
          </p:nvPr>
        </p:nvSpPr>
        <p:spPr/>
        <p:txBody>
          <a:bodyPr/>
          <a:lstStyle>
            <a:lvl1pPr>
              <a:defRPr/>
            </a:lvl1pPr>
          </a:lstStyle>
          <a:p>
            <a:pPr>
              <a:defRPr/>
            </a:pPr>
            <a:fld id="{9791EE2A-75FB-49F3-A5BA-004F2D86FA2B}" type="slidenum">
              <a:rPr lang="en-US"/>
              <a:pPr>
                <a:defRPr/>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en-GB"/>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7"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8"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9" name="Slide Number Placeholder 5"/>
          <p:cNvSpPr>
            <a:spLocks noGrp="1"/>
          </p:cNvSpPr>
          <p:nvPr>
            <p:ph type="sldNum" sz="quarter" idx="12"/>
          </p:nvPr>
        </p:nvSpPr>
        <p:spPr/>
        <p:txBody>
          <a:bodyPr/>
          <a:lstStyle>
            <a:lvl1pPr>
              <a:defRPr/>
            </a:lvl1pPr>
          </a:lstStyle>
          <a:p>
            <a:pPr>
              <a:defRPr/>
            </a:pPr>
            <a:fld id="{3C3974FD-D191-4A3A-A9B9-EAC44565C282}" type="slidenum">
              <a:rPr lang="en-US"/>
              <a:pPr>
                <a:defRPr/>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GB"/>
          </a:p>
        </p:txBody>
      </p:sp>
      <p:sp>
        <p:nvSpPr>
          <p:cNvPr id="3"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4"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5" name="Slide Number Placeholder 5"/>
          <p:cNvSpPr>
            <a:spLocks noGrp="1"/>
          </p:cNvSpPr>
          <p:nvPr>
            <p:ph type="sldNum" sz="quarter" idx="12"/>
          </p:nvPr>
        </p:nvSpPr>
        <p:spPr/>
        <p:txBody>
          <a:bodyPr/>
          <a:lstStyle>
            <a:lvl1pPr>
              <a:defRPr/>
            </a:lvl1pPr>
          </a:lstStyle>
          <a:p>
            <a:pPr>
              <a:defRPr/>
            </a:pPr>
            <a:fld id="{0E5838D6-B844-4BDD-880A-DAAAD57A45CD}" type="slidenum">
              <a:rPr lang="en-US"/>
              <a:pPr>
                <a:defRPr/>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3"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4" name="Slide Number Placeholder 5"/>
          <p:cNvSpPr>
            <a:spLocks noGrp="1"/>
          </p:cNvSpPr>
          <p:nvPr>
            <p:ph type="sldNum" sz="quarter" idx="12"/>
          </p:nvPr>
        </p:nvSpPr>
        <p:spPr/>
        <p:txBody>
          <a:bodyPr/>
          <a:lstStyle>
            <a:lvl1pPr>
              <a:defRPr/>
            </a:lvl1pPr>
          </a:lstStyle>
          <a:p>
            <a:pPr>
              <a:defRPr/>
            </a:pPr>
            <a:fld id="{964A8CB7-99CC-449A-B70E-25DA4BC0D3F1}" type="slidenum">
              <a:rPr lang="en-US"/>
              <a:pPr>
                <a:defRPr/>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en-GB"/>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7" name="Slide Number Placeholder 5"/>
          <p:cNvSpPr>
            <a:spLocks noGrp="1"/>
          </p:cNvSpPr>
          <p:nvPr>
            <p:ph type="sldNum" sz="quarter" idx="12"/>
          </p:nvPr>
        </p:nvSpPr>
        <p:spPr/>
        <p:txBody>
          <a:bodyPr/>
          <a:lstStyle>
            <a:lvl1pPr>
              <a:defRPr/>
            </a:lvl1pPr>
          </a:lstStyle>
          <a:p>
            <a:pPr>
              <a:defRPr/>
            </a:pPr>
            <a:fld id="{5A8113B0-9602-46D8-9D87-46D9BA356889}" type="slidenum">
              <a:rPr lang="en-US"/>
              <a:pPr>
                <a:defRPr/>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en-GB"/>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7" name="Slide Number Placeholder 5"/>
          <p:cNvSpPr>
            <a:spLocks noGrp="1"/>
          </p:cNvSpPr>
          <p:nvPr>
            <p:ph type="sldNum" sz="quarter" idx="12"/>
          </p:nvPr>
        </p:nvSpPr>
        <p:spPr/>
        <p:txBody>
          <a:bodyPr/>
          <a:lstStyle>
            <a:lvl1pPr>
              <a:defRPr/>
            </a:lvl1pPr>
          </a:lstStyle>
          <a:p>
            <a:pPr>
              <a:defRPr/>
            </a:pPr>
            <a:fld id="{575E4E5C-AC42-4BBE-8645-C0E8F921F5A7}" type="slidenum">
              <a:rPr lang="en-US"/>
              <a:pPr>
                <a:defRPr/>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GB"/>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6" name="Slide Number Placeholder 5"/>
          <p:cNvSpPr>
            <a:spLocks noGrp="1"/>
          </p:cNvSpPr>
          <p:nvPr>
            <p:ph type="sldNum" sz="quarter" idx="12"/>
          </p:nvPr>
        </p:nvSpPr>
        <p:spPr/>
        <p:txBody>
          <a:bodyPr/>
          <a:lstStyle>
            <a:lvl1pPr>
              <a:defRPr/>
            </a:lvl1pPr>
          </a:lstStyle>
          <a:p>
            <a:pPr>
              <a:defRPr/>
            </a:pPr>
            <a:fld id="{30535C25-2D91-4584-99D8-899563D0A42C}" type="slidenum">
              <a:rPr lang="en-US"/>
              <a:pPr>
                <a:defRPr/>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en-GB"/>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Date Placeholder 3"/>
          <p:cNvSpPr>
            <a:spLocks noGrp="1"/>
          </p:cNvSpPr>
          <p:nvPr>
            <p:ph type="dt" sz="half" idx="10"/>
          </p:nvPr>
        </p:nvSpPr>
        <p:spPr/>
        <p:txBody>
          <a:bodyPr/>
          <a:lstStyle>
            <a:lvl1pPr>
              <a:defRPr/>
            </a:lvl1pPr>
          </a:lstStyle>
          <a:p>
            <a:pPr>
              <a:defRPr/>
            </a:pPr>
            <a:r>
              <a:rPr lang="da-DK" smtClean="0"/>
              <a:t>11 March 2002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Echo problems and sounding vessels</a:t>
            </a:r>
            <a:endParaRPr lang="en-GB"/>
          </a:p>
        </p:txBody>
      </p:sp>
      <p:sp>
        <p:nvSpPr>
          <p:cNvPr id="6" name="Slide Number Placeholder 5"/>
          <p:cNvSpPr>
            <a:spLocks noGrp="1"/>
          </p:cNvSpPr>
          <p:nvPr>
            <p:ph type="sldNum" sz="quarter" idx="12"/>
          </p:nvPr>
        </p:nvSpPr>
        <p:spPr/>
        <p:txBody>
          <a:bodyPr/>
          <a:lstStyle>
            <a:lvl1pPr>
              <a:defRPr/>
            </a:lvl1pPr>
          </a:lstStyle>
          <a:p>
            <a:pPr>
              <a:defRPr/>
            </a:pPr>
            <a:fld id="{A6259267-E380-4A1D-B03F-9733D03B3F0B}" type="slidenum">
              <a:rPr lang="en-US"/>
              <a:pPr>
                <a:defRPr/>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2124075" y="274638"/>
            <a:ext cx="65627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mn-lt"/>
                <a:cs typeface="+mn-cs"/>
              </a:defRPr>
            </a:lvl1pPr>
          </a:lstStyle>
          <a:p>
            <a:pPr fontAlgn="base">
              <a:spcBef>
                <a:spcPct val="0"/>
              </a:spcBef>
              <a:spcAft>
                <a:spcPct val="0"/>
              </a:spcAft>
              <a:defRPr/>
            </a:pPr>
            <a:r>
              <a:rPr lang="da-DK" smtClean="0"/>
              <a:t>11 March 2002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latin typeface="+mn-lt"/>
                <a:cs typeface="+mn-cs"/>
              </a:defRPr>
            </a:lvl1pPr>
          </a:lstStyle>
          <a:p>
            <a:pPr fontAlgn="base">
              <a:spcBef>
                <a:spcPct val="0"/>
              </a:spcBef>
              <a:spcAft>
                <a:spcPct val="0"/>
              </a:spcAft>
              <a:defRPr/>
            </a:pPr>
            <a:r>
              <a:rPr lang="en-US" smtClean="0"/>
              <a:t>Echo problems and sounding vessels</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n-lt"/>
                <a:cs typeface="+mn-cs"/>
              </a:defRPr>
            </a:lvl1pPr>
          </a:lstStyle>
          <a:p>
            <a:pPr fontAlgn="base">
              <a:spcBef>
                <a:spcPct val="0"/>
              </a:spcBef>
              <a:spcAft>
                <a:spcPct val="0"/>
              </a:spcAft>
              <a:defRPr/>
            </a:pPr>
            <a:fld id="{2CC46E69-A419-453A-9958-DCF5518A31AC}" type="slidenum">
              <a:rPr lang="en-US"/>
              <a:pPr fontAlgn="base">
                <a:spcBef>
                  <a:spcPct val="0"/>
                </a:spcBef>
                <a:spcAft>
                  <a:spcPct val="0"/>
                </a:spcAft>
                <a:defRPr/>
              </a:pPr>
              <a:t>‹nr.›</a:t>
            </a:fld>
            <a:endParaRPr lang="en-US"/>
          </a:p>
        </p:txBody>
      </p:sp>
      <p:pic>
        <p:nvPicPr>
          <p:cNvPr id="11271" name="Picture 3" descr="ppTheader.gif"/>
          <p:cNvPicPr>
            <a:picLocks noChangeAspect="1"/>
          </p:cNvPicPr>
          <p:nvPr/>
        </p:nvPicPr>
        <p:blipFill>
          <a:blip r:embed="rId13" cstate="print"/>
          <a:srcRect/>
          <a:stretch>
            <a:fillRect/>
          </a:stretch>
        </p:blipFill>
        <p:spPr bwMode="auto">
          <a:xfrm>
            <a:off x="0" y="0"/>
            <a:ext cx="9144000" cy="261938"/>
          </a:xfrm>
          <a:prstGeom prst="rect">
            <a:avLst/>
          </a:prstGeom>
          <a:noFill/>
          <a:ln w="9525">
            <a:noFill/>
            <a:miter lim="800000"/>
            <a:headEnd/>
            <a:tailEnd/>
          </a:ln>
        </p:spPr>
      </p:pic>
      <p:sp>
        <p:nvSpPr>
          <p:cNvPr id="2" name="Rectangle 4"/>
          <p:cNvSpPr/>
          <p:nvPr/>
        </p:nvSpPr>
        <p:spPr>
          <a:xfrm>
            <a:off x="0" y="6786563"/>
            <a:ext cx="9144000" cy="71437"/>
          </a:xfrm>
          <a:prstGeom prst="rect">
            <a:avLst/>
          </a:prstGeom>
          <a:solidFill>
            <a:srgbClr val="A6CF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pic>
        <p:nvPicPr>
          <p:cNvPr id="11273" name="Picture 5" descr="pptlogo.gif"/>
          <p:cNvPicPr>
            <a:picLocks noChangeAspect="1"/>
          </p:cNvPicPr>
          <p:nvPr/>
        </p:nvPicPr>
        <p:blipFill>
          <a:blip r:embed="rId14" cstate="print"/>
          <a:srcRect/>
          <a:stretch>
            <a:fillRect/>
          </a:stretch>
        </p:blipFill>
        <p:spPr bwMode="auto">
          <a:xfrm>
            <a:off x="142875" y="379413"/>
            <a:ext cx="1428750" cy="620712"/>
          </a:xfrm>
          <a:prstGeom prst="rect">
            <a:avLst/>
          </a:prstGeom>
          <a:noFill/>
          <a:ln w="9525">
            <a:noFill/>
            <a:miter lim="800000"/>
            <a:headEnd/>
            <a:tailEnd/>
          </a:ln>
        </p:spPr>
      </p:pic>
      <p:cxnSp>
        <p:nvCxnSpPr>
          <p:cNvPr id="9" name="Straight Connector 8"/>
          <p:cNvCxnSpPr/>
          <p:nvPr/>
        </p:nvCxnSpPr>
        <p:spPr>
          <a:xfrm>
            <a:off x="0" y="1071563"/>
            <a:ext cx="9144000" cy="1587"/>
          </a:xfrm>
          <a:prstGeom prst="line">
            <a:avLst/>
          </a:prstGeom>
          <a:ln>
            <a:solidFill>
              <a:srgbClr val="A6CFE6"/>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3600">
          <a:solidFill>
            <a:schemeClr val="tx1"/>
          </a:solidFill>
          <a:latin typeface="+mj-lt"/>
          <a:ea typeface="+mj-ea"/>
          <a:cs typeface="+mj-cs"/>
        </a:defRPr>
      </a:lvl1pPr>
      <a:lvl2pPr algn="ctr" rtl="0" eaLnBrk="0" fontAlgn="base" hangingPunct="0">
        <a:spcBef>
          <a:spcPct val="0"/>
        </a:spcBef>
        <a:spcAft>
          <a:spcPct val="0"/>
        </a:spcAft>
        <a:defRPr sz="3600">
          <a:solidFill>
            <a:schemeClr val="tx1"/>
          </a:solidFill>
          <a:latin typeface="Arial" charset="0"/>
          <a:cs typeface="Arial" charset="0"/>
        </a:defRPr>
      </a:lvl2pPr>
      <a:lvl3pPr algn="ctr" rtl="0" eaLnBrk="0" fontAlgn="base" hangingPunct="0">
        <a:spcBef>
          <a:spcPct val="0"/>
        </a:spcBef>
        <a:spcAft>
          <a:spcPct val="0"/>
        </a:spcAft>
        <a:defRPr sz="3600">
          <a:solidFill>
            <a:schemeClr val="tx1"/>
          </a:solidFill>
          <a:latin typeface="Arial" charset="0"/>
          <a:cs typeface="Arial" charset="0"/>
        </a:defRPr>
      </a:lvl3pPr>
      <a:lvl4pPr algn="ctr" rtl="0" eaLnBrk="0" fontAlgn="base" hangingPunct="0">
        <a:spcBef>
          <a:spcPct val="0"/>
        </a:spcBef>
        <a:spcAft>
          <a:spcPct val="0"/>
        </a:spcAft>
        <a:defRPr sz="3600">
          <a:solidFill>
            <a:schemeClr val="tx1"/>
          </a:solidFill>
          <a:latin typeface="Arial" charset="0"/>
          <a:cs typeface="Arial" charset="0"/>
        </a:defRPr>
      </a:lvl4pPr>
      <a:lvl5pPr algn="ctr" rtl="0" eaLnBrk="0" fontAlgn="base" hangingPunct="0">
        <a:spcBef>
          <a:spcPct val="0"/>
        </a:spcBef>
        <a:spcAft>
          <a:spcPct val="0"/>
        </a:spcAft>
        <a:defRPr sz="3600">
          <a:solidFill>
            <a:schemeClr val="tx1"/>
          </a:solidFill>
          <a:latin typeface="Arial" charset="0"/>
          <a:cs typeface="Arial" charset="0"/>
        </a:defRPr>
      </a:lvl5pPr>
      <a:lvl6pPr marL="457200" algn="ctr" rtl="0" fontAlgn="base">
        <a:spcBef>
          <a:spcPct val="0"/>
        </a:spcBef>
        <a:spcAft>
          <a:spcPct val="0"/>
        </a:spcAft>
        <a:defRPr sz="3600">
          <a:solidFill>
            <a:schemeClr val="tx1"/>
          </a:solidFill>
          <a:latin typeface="Arial" charset="0"/>
          <a:cs typeface="Arial" charset="0"/>
        </a:defRPr>
      </a:lvl6pPr>
      <a:lvl7pPr marL="914400" algn="ctr" rtl="0" fontAlgn="base">
        <a:spcBef>
          <a:spcPct val="0"/>
        </a:spcBef>
        <a:spcAft>
          <a:spcPct val="0"/>
        </a:spcAft>
        <a:defRPr sz="3600">
          <a:solidFill>
            <a:schemeClr val="tx1"/>
          </a:solidFill>
          <a:latin typeface="Arial" charset="0"/>
          <a:cs typeface="Arial" charset="0"/>
        </a:defRPr>
      </a:lvl7pPr>
      <a:lvl8pPr marL="1371600" algn="ctr" rtl="0" fontAlgn="base">
        <a:spcBef>
          <a:spcPct val="0"/>
        </a:spcBef>
        <a:spcAft>
          <a:spcPct val="0"/>
        </a:spcAft>
        <a:defRPr sz="3600">
          <a:solidFill>
            <a:schemeClr val="tx1"/>
          </a:solidFill>
          <a:latin typeface="Arial" charset="0"/>
          <a:cs typeface="Arial" charset="0"/>
        </a:defRPr>
      </a:lvl8pPr>
      <a:lvl9pPr marL="1828800" algn="ctr" rtl="0" fontAlgn="base">
        <a:spcBef>
          <a:spcPct val="0"/>
        </a:spcBef>
        <a:spcAft>
          <a:spcPct val="0"/>
        </a:spcAft>
        <a:defRPr sz="36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683568" y="2852936"/>
            <a:ext cx="7846640" cy="1800200"/>
          </a:xfrm>
        </p:spPr>
        <p:txBody>
          <a:bodyPr/>
          <a:lstStyle/>
          <a:p>
            <a:r>
              <a:rPr lang="en-GB" sz="3200" b="1" dirty="0" smtClean="0"/>
              <a:t>Echo problems in ancient theatres and a comment to the ‘sounding vessels’ described by Vitruvius</a:t>
            </a:r>
            <a:endParaRPr lang="da-DK" sz="3200" b="1" cap="all" dirty="0"/>
          </a:p>
        </p:txBody>
      </p:sp>
      <p:sp>
        <p:nvSpPr>
          <p:cNvPr id="9" name="Undertitel 8"/>
          <p:cNvSpPr>
            <a:spLocks noGrp="1"/>
          </p:cNvSpPr>
          <p:nvPr>
            <p:ph type="subTitle" idx="1"/>
          </p:nvPr>
        </p:nvSpPr>
        <p:spPr>
          <a:xfrm>
            <a:off x="1331640" y="4869160"/>
            <a:ext cx="6400800" cy="1345704"/>
          </a:xfrm>
        </p:spPr>
        <p:txBody>
          <a:bodyPr/>
          <a:lstStyle/>
          <a:p>
            <a:r>
              <a:rPr lang="en-GB" sz="2400" dirty="0" smtClean="0"/>
              <a:t>Jens </a:t>
            </a:r>
            <a:r>
              <a:rPr lang="en-GB" sz="2400" dirty="0" err="1" smtClean="0"/>
              <a:t>Holger</a:t>
            </a:r>
            <a:r>
              <a:rPr lang="en-GB" sz="2400" dirty="0" smtClean="0"/>
              <a:t> </a:t>
            </a:r>
            <a:r>
              <a:rPr lang="en-GB" sz="2400" dirty="0" err="1" smtClean="0"/>
              <a:t>Rindel</a:t>
            </a:r>
            <a:endParaRPr lang="en-GB" sz="2400" dirty="0" smtClean="0"/>
          </a:p>
          <a:p>
            <a:r>
              <a:rPr lang="en-GB" sz="2400" dirty="0" smtClean="0"/>
              <a:t>Odeon A/S, Denmark</a:t>
            </a:r>
          </a:p>
        </p:txBody>
      </p:sp>
      <p:pic>
        <p:nvPicPr>
          <p:cNvPr id="1026" name="Picture 8" descr="logo_EAA_Conference_on_Ancient_Theatre_Acoustics(b).jpg"/>
          <p:cNvPicPr>
            <a:picLocks noChangeAspect="1" noChangeArrowheads="1"/>
          </p:cNvPicPr>
          <p:nvPr/>
        </p:nvPicPr>
        <p:blipFill>
          <a:blip r:embed="rId3" cstate="print"/>
          <a:srcRect/>
          <a:stretch>
            <a:fillRect/>
          </a:stretch>
        </p:blipFill>
        <p:spPr bwMode="auto">
          <a:xfrm>
            <a:off x="2650876" y="260649"/>
            <a:ext cx="3505300" cy="2628975"/>
          </a:xfrm>
          <a:prstGeom prst="rect">
            <a:avLst/>
          </a:prstGeom>
          <a:noFill/>
          <a:ln w="9525">
            <a:noFill/>
            <a:miter lim="800000"/>
            <a:headEnd/>
            <a:tailEnd/>
          </a:ln>
        </p:spPr>
      </p:pic>
      <p:pic>
        <p:nvPicPr>
          <p:cNvPr id="6" name="Picture 3" descr="Aphrodisias mask 2"/>
          <p:cNvPicPr>
            <a:picLocks noChangeAspect="1" noChangeArrowheads="1"/>
          </p:cNvPicPr>
          <p:nvPr/>
        </p:nvPicPr>
        <p:blipFill>
          <a:blip r:embed="rId4" cstate="print"/>
          <a:srcRect/>
          <a:stretch>
            <a:fillRect/>
          </a:stretch>
        </p:blipFill>
        <p:spPr bwMode="auto">
          <a:xfrm>
            <a:off x="250825" y="4948239"/>
            <a:ext cx="2017713" cy="1514475"/>
          </a:xfrm>
          <a:prstGeom prst="rect">
            <a:avLst/>
          </a:prstGeom>
          <a:noFill/>
        </p:spPr>
      </p:pic>
      <p:pic>
        <p:nvPicPr>
          <p:cNvPr id="7" name="Picture 4" descr="Aphrodisias mask 1"/>
          <p:cNvPicPr>
            <a:picLocks noChangeAspect="1" noChangeArrowheads="1"/>
          </p:cNvPicPr>
          <p:nvPr/>
        </p:nvPicPr>
        <p:blipFill>
          <a:blip r:embed="rId5" cstate="print"/>
          <a:srcRect/>
          <a:stretch>
            <a:fillRect/>
          </a:stretch>
        </p:blipFill>
        <p:spPr bwMode="auto">
          <a:xfrm>
            <a:off x="6940553" y="4959350"/>
            <a:ext cx="2024063" cy="151923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sidefod 4"/>
          <p:cNvSpPr>
            <a:spLocks noGrp="1"/>
          </p:cNvSpPr>
          <p:nvPr>
            <p:ph type="ftr" sz="quarter" idx="11"/>
          </p:nvPr>
        </p:nvSpPr>
        <p:spPr/>
        <p:txBody>
          <a:bodyPr/>
          <a:lstStyle/>
          <a:p>
            <a:pPr>
              <a:defRPr/>
            </a:pPr>
            <a:r>
              <a:rPr lang="en-US" smtClean="0"/>
              <a:t>Echo problems and sounding vessels</a:t>
            </a:r>
            <a:endParaRPr lang="en-GB"/>
          </a:p>
        </p:txBody>
      </p:sp>
      <p:sp>
        <p:nvSpPr>
          <p:cNvPr id="7" name="Pladsholder til diasnummer 5"/>
          <p:cNvSpPr>
            <a:spLocks noGrp="1"/>
          </p:cNvSpPr>
          <p:nvPr>
            <p:ph type="sldNum" sz="quarter" idx="12"/>
          </p:nvPr>
        </p:nvSpPr>
        <p:spPr/>
        <p:txBody>
          <a:bodyPr/>
          <a:lstStyle/>
          <a:p>
            <a:pPr>
              <a:defRPr/>
            </a:pPr>
            <a:fld id="{CD12BF15-0175-4901-9FBC-83ED4AF77C3A}" type="slidenum">
              <a:rPr lang="en-US"/>
              <a:pPr>
                <a:defRPr/>
              </a:pPr>
              <a:t>2</a:t>
            </a:fld>
            <a:endParaRPr lang="en-US"/>
          </a:p>
        </p:txBody>
      </p:sp>
      <p:sp>
        <p:nvSpPr>
          <p:cNvPr id="14340" name="Rectangle 1026"/>
          <p:cNvSpPr>
            <a:spLocks noGrp="1"/>
          </p:cNvSpPr>
          <p:nvPr>
            <p:ph type="title"/>
          </p:nvPr>
        </p:nvSpPr>
        <p:spPr>
          <a:xfrm>
            <a:off x="1691681" y="274638"/>
            <a:ext cx="6995120" cy="1143000"/>
          </a:xfrm>
        </p:spPr>
        <p:txBody>
          <a:bodyPr/>
          <a:lstStyle/>
          <a:p>
            <a:pPr eaLnBrk="1" hangingPunct="1"/>
            <a:r>
              <a:rPr lang="da-DK" dirty="0" err="1" smtClean="0"/>
              <a:t>Outline</a:t>
            </a:r>
            <a:endParaRPr lang="en-GB" dirty="0" smtClean="0"/>
          </a:p>
        </p:txBody>
      </p:sp>
      <p:sp>
        <p:nvSpPr>
          <p:cNvPr id="14341" name="Rectangle 1027"/>
          <p:cNvSpPr>
            <a:spLocks noGrp="1"/>
          </p:cNvSpPr>
          <p:nvPr>
            <p:ph type="body" idx="1"/>
          </p:nvPr>
        </p:nvSpPr>
        <p:spPr>
          <a:xfrm>
            <a:off x="755650" y="1628774"/>
            <a:ext cx="7848600" cy="4680545"/>
          </a:xfrm>
        </p:spPr>
        <p:txBody>
          <a:bodyPr/>
          <a:lstStyle/>
          <a:p>
            <a:pPr marL="609600" indent="-609600" eaLnBrk="1" hangingPunct="1">
              <a:lnSpc>
                <a:spcPct val="90000"/>
              </a:lnSpc>
            </a:pPr>
            <a:r>
              <a:rPr lang="en-GB" sz="2800" dirty="0" smtClean="0"/>
              <a:t>Sound reflections in a theatre</a:t>
            </a:r>
          </a:p>
          <a:p>
            <a:pPr marL="609600" indent="-609600" eaLnBrk="1" hangingPunct="1">
              <a:lnSpc>
                <a:spcPct val="90000"/>
              </a:lnSpc>
            </a:pPr>
            <a:r>
              <a:rPr lang="da-DK" sz="2800" dirty="0" err="1" smtClean="0"/>
              <a:t>Echo</a:t>
            </a:r>
            <a:r>
              <a:rPr lang="da-DK" sz="2800" dirty="0" smtClean="0"/>
              <a:t> positions in a Roman </a:t>
            </a:r>
            <a:r>
              <a:rPr lang="da-DK" sz="2800" dirty="0" err="1" smtClean="0"/>
              <a:t>theatre</a:t>
            </a:r>
            <a:endParaRPr lang="da-DK" sz="2800" dirty="0" smtClean="0"/>
          </a:p>
          <a:p>
            <a:pPr marL="609600" indent="-609600" eaLnBrk="1" hangingPunct="1">
              <a:lnSpc>
                <a:spcPct val="90000"/>
              </a:lnSpc>
            </a:pPr>
            <a:r>
              <a:rPr lang="da-DK" sz="2800" dirty="0" err="1" smtClean="0"/>
              <a:t>Vitruvius</a:t>
            </a:r>
            <a:r>
              <a:rPr lang="da-DK" sz="2800" dirty="0" smtClean="0"/>
              <a:t> and his </a:t>
            </a:r>
            <a:r>
              <a:rPr lang="da-DK" sz="2800" dirty="0" err="1" smtClean="0"/>
              <a:t>background</a:t>
            </a:r>
            <a:endParaRPr lang="da-DK" sz="2800" dirty="0" smtClean="0"/>
          </a:p>
          <a:p>
            <a:pPr marL="609600" indent="-609600" eaLnBrk="1" hangingPunct="1">
              <a:lnSpc>
                <a:spcPct val="90000"/>
              </a:lnSpc>
            </a:pPr>
            <a:r>
              <a:rPr lang="da-DK" sz="2800" dirty="0" err="1" smtClean="0"/>
              <a:t>Theatre</a:t>
            </a:r>
            <a:r>
              <a:rPr lang="da-DK" sz="2800" dirty="0" smtClean="0"/>
              <a:t> design in the 1st </a:t>
            </a:r>
            <a:r>
              <a:rPr lang="da-DK" sz="2800" dirty="0" err="1" smtClean="0"/>
              <a:t>century</a:t>
            </a:r>
            <a:r>
              <a:rPr lang="da-DK" sz="2800" dirty="0" smtClean="0"/>
              <a:t> BC</a:t>
            </a:r>
          </a:p>
          <a:p>
            <a:pPr marL="609600" indent="-609600" eaLnBrk="1" hangingPunct="1">
              <a:lnSpc>
                <a:spcPct val="90000"/>
              </a:lnSpc>
            </a:pPr>
            <a:r>
              <a:rPr lang="da-DK" sz="2800" dirty="0" smtClean="0"/>
              <a:t>The </a:t>
            </a:r>
            <a:r>
              <a:rPr lang="da-DK" sz="2800" dirty="0" err="1" smtClean="0"/>
              <a:t>sounding</a:t>
            </a:r>
            <a:r>
              <a:rPr lang="da-DK" sz="2800" dirty="0" smtClean="0"/>
              <a:t> </a:t>
            </a:r>
            <a:r>
              <a:rPr lang="da-DK" sz="2800" dirty="0" err="1" smtClean="0"/>
              <a:t>vessels</a:t>
            </a:r>
            <a:r>
              <a:rPr lang="da-DK" sz="2800" dirty="0" smtClean="0"/>
              <a:t> - </a:t>
            </a:r>
            <a:r>
              <a:rPr lang="da-DK" sz="2800" dirty="0" err="1" smtClean="0"/>
              <a:t>Aristoxenus</a:t>
            </a:r>
            <a:endParaRPr lang="en-GB" sz="2800" dirty="0" smtClean="0"/>
          </a:p>
          <a:p>
            <a:pPr marL="609600" indent="-609600" eaLnBrk="1" hangingPunct="1">
              <a:lnSpc>
                <a:spcPct val="90000"/>
              </a:lnSpc>
            </a:pPr>
            <a:r>
              <a:rPr lang="en-GB" sz="2800" dirty="0" smtClean="0"/>
              <a:t>Conclusion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Sound reflections in the theatre</a:t>
            </a:r>
            <a:endParaRPr lang="en-GB" dirty="0"/>
          </a:p>
        </p:txBody>
      </p:sp>
      <p:sp>
        <p:nvSpPr>
          <p:cNvPr id="3" name="Pladsholder til indhold 2"/>
          <p:cNvSpPr>
            <a:spLocks noGrp="1"/>
          </p:cNvSpPr>
          <p:nvPr>
            <p:ph idx="1"/>
          </p:nvPr>
        </p:nvSpPr>
        <p:spPr>
          <a:xfrm>
            <a:off x="457200" y="1600200"/>
            <a:ext cx="8147248" cy="4525963"/>
          </a:xfrm>
        </p:spPr>
        <p:txBody>
          <a:bodyPr/>
          <a:lstStyle/>
          <a:p>
            <a:pPr>
              <a:buNone/>
            </a:pPr>
            <a:r>
              <a:rPr lang="en-GB" sz="2800" dirty="0" smtClean="0"/>
              <a:t>Vitruvius (Book V,viii,1) describes four different </a:t>
            </a:r>
            <a:r>
              <a:rPr lang="en-GB" sz="2800" dirty="0" smtClean="0"/>
              <a:t>kinds of sound reflections:</a:t>
            </a:r>
            <a:endParaRPr lang="en-GB" sz="2800" dirty="0" smtClean="0"/>
          </a:p>
          <a:p>
            <a:r>
              <a:rPr lang="en-GB" sz="2800" i="1" dirty="0" smtClean="0"/>
              <a:t>‘dissonant’</a:t>
            </a:r>
          </a:p>
          <a:p>
            <a:pPr lvl="1"/>
            <a:r>
              <a:rPr lang="en-GB" sz="2400" dirty="0" smtClean="0"/>
              <a:t>disturbing reflection from above</a:t>
            </a:r>
          </a:p>
          <a:p>
            <a:r>
              <a:rPr lang="en-GB" sz="2800" i="1" dirty="0" smtClean="0"/>
              <a:t>‘</a:t>
            </a:r>
            <a:r>
              <a:rPr lang="en-GB" sz="2800" i="1" dirty="0" err="1" smtClean="0"/>
              <a:t>circumsonant</a:t>
            </a:r>
            <a:r>
              <a:rPr lang="en-GB" sz="2800" i="1" dirty="0" smtClean="0"/>
              <a:t>’ </a:t>
            </a:r>
          </a:p>
          <a:p>
            <a:pPr lvl="1"/>
            <a:r>
              <a:rPr lang="en-GB" sz="2400" dirty="0" smtClean="0"/>
              <a:t>focusing (sound is forced into the middle)</a:t>
            </a:r>
          </a:p>
          <a:p>
            <a:r>
              <a:rPr lang="en-GB" sz="2800" i="1" dirty="0" smtClean="0"/>
              <a:t>‘resonant’ </a:t>
            </a:r>
          </a:p>
          <a:p>
            <a:pPr lvl="1"/>
            <a:r>
              <a:rPr lang="en-GB" sz="2400" dirty="0" smtClean="0"/>
              <a:t>echo (word endings sound double)</a:t>
            </a:r>
          </a:p>
          <a:p>
            <a:r>
              <a:rPr lang="en-GB" sz="2800" i="1" dirty="0" smtClean="0"/>
              <a:t>‘consonant’</a:t>
            </a:r>
          </a:p>
          <a:p>
            <a:pPr lvl="1"/>
            <a:r>
              <a:rPr lang="en-GB" sz="2400" dirty="0" smtClean="0"/>
              <a:t>supporting reflection from below</a:t>
            </a:r>
            <a:endParaRPr lang="en-GB" sz="2400"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1331640" y="274638"/>
            <a:ext cx="7812359" cy="1143000"/>
          </a:xfrm>
        </p:spPr>
        <p:txBody>
          <a:bodyPr/>
          <a:lstStyle/>
          <a:p>
            <a:r>
              <a:rPr lang="en-GB" dirty="0" smtClean="0"/>
              <a:t>‘</a:t>
            </a:r>
            <a:r>
              <a:rPr lang="en-GB" dirty="0" err="1" smtClean="0"/>
              <a:t>Circumsonance</a:t>
            </a:r>
            <a:r>
              <a:rPr lang="en-GB" dirty="0" smtClean="0"/>
              <a:t>’ in a Roman theatre</a:t>
            </a:r>
            <a:endParaRPr lang="en-GB"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4</a:t>
            </a:fld>
            <a:endParaRPr lang="en-US"/>
          </a:p>
        </p:txBody>
      </p:sp>
      <p:pic>
        <p:nvPicPr>
          <p:cNvPr id="1026" name="Picture 1"/>
          <p:cNvPicPr>
            <a:picLocks noChangeAspect="1" noChangeArrowheads="1"/>
          </p:cNvPicPr>
          <p:nvPr/>
        </p:nvPicPr>
        <p:blipFill>
          <a:blip r:embed="rId2" cstate="print"/>
          <a:srcRect/>
          <a:stretch>
            <a:fillRect/>
          </a:stretch>
        </p:blipFill>
        <p:spPr bwMode="auto">
          <a:xfrm>
            <a:off x="299095" y="1484784"/>
            <a:ext cx="4416921" cy="2948561"/>
          </a:xfrm>
          <a:prstGeom prst="rect">
            <a:avLst/>
          </a:prstGeom>
          <a:noFill/>
          <a:ln w="9525">
            <a:noFill/>
            <a:miter lim="800000"/>
            <a:headEnd/>
            <a:tailEnd/>
          </a:ln>
        </p:spPr>
      </p:pic>
      <p:pic>
        <p:nvPicPr>
          <p:cNvPr id="1027" name="Picture 7"/>
          <p:cNvPicPr>
            <a:picLocks noChangeAspect="1" noChangeArrowheads="1"/>
          </p:cNvPicPr>
          <p:nvPr/>
        </p:nvPicPr>
        <p:blipFill>
          <a:blip r:embed="rId3" cstate="print"/>
          <a:srcRect/>
          <a:stretch>
            <a:fillRect/>
          </a:stretch>
        </p:blipFill>
        <p:spPr bwMode="auto">
          <a:xfrm>
            <a:off x="5000377" y="1196752"/>
            <a:ext cx="3748087" cy="2605087"/>
          </a:xfrm>
          <a:prstGeom prst="rect">
            <a:avLst/>
          </a:prstGeom>
          <a:noFill/>
          <a:ln w="9525" algn="ctr">
            <a:noFill/>
            <a:miter lim="800000"/>
            <a:headEnd/>
            <a:tailEnd/>
          </a:ln>
          <a:effectLst/>
        </p:spPr>
      </p:pic>
      <p:pic>
        <p:nvPicPr>
          <p:cNvPr id="1028" name="Picture 6"/>
          <p:cNvPicPr>
            <a:picLocks noChangeAspect="1" noChangeArrowheads="1"/>
          </p:cNvPicPr>
          <p:nvPr/>
        </p:nvPicPr>
        <p:blipFill>
          <a:blip r:embed="rId4" cstate="print"/>
          <a:srcRect/>
          <a:stretch>
            <a:fillRect/>
          </a:stretch>
        </p:blipFill>
        <p:spPr bwMode="auto">
          <a:xfrm>
            <a:off x="5000377" y="3793703"/>
            <a:ext cx="3722687" cy="2587625"/>
          </a:xfrm>
          <a:prstGeom prst="rect">
            <a:avLst/>
          </a:prstGeom>
          <a:noFill/>
          <a:ln w="9525">
            <a:noFill/>
            <a:miter lim="800000"/>
            <a:headEnd/>
            <a:tailEnd/>
          </a:ln>
        </p:spPr>
      </p:pic>
      <p:sp>
        <p:nvSpPr>
          <p:cNvPr id="10" name="Tekstboks 9"/>
          <p:cNvSpPr txBox="1"/>
          <p:nvPr/>
        </p:nvSpPr>
        <p:spPr>
          <a:xfrm>
            <a:off x="467544" y="5085184"/>
            <a:ext cx="4249881" cy="369332"/>
          </a:xfrm>
          <a:prstGeom prst="rect">
            <a:avLst/>
          </a:prstGeom>
          <a:noFill/>
        </p:spPr>
        <p:txBody>
          <a:bodyPr wrap="none" rtlCol="0">
            <a:spAutoFit/>
          </a:bodyPr>
          <a:lstStyle/>
          <a:p>
            <a:r>
              <a:rPr lang="en-GB" dirty="0" err="1" smtClean="0"/>
              <a:t>Aspendos</a:t>
            </a:r>
            <a:r>
              <a:rPr lang="en-GB" dirty="0" smtClean="0"/>
              <a:t> theatre, virtual reconstruction</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Echo (</a:t>
            </a:r>
            <a:r>
              <a:rPr lang="en-GB" dirty="0" err="1" smtClean="0"/>
              <a:t>Dietsch</a:t>
            </a:r>
            <a:r>
              <a:rPr lang="en-GB" dirty="0" smtClean="0"/>
              <a:t>) parameter</a:t>
            </a:r>
            <a:endParaRPr lang="en-GB"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5</a:t>
            </a:fld>
            <a:endParaRPr lang="en-US"/>
          </a:p>
        </p:txBody>
      </p:sp>
      <p:pic>
        <p:nvPicPr>
          <p:cNvPr id="2051" name="Picture 5"/>
          <p:cNvPicPr>
            <a:picLocks noChangeAspect="1" noChangeArrowheads="1"/>
          </p:cNvPicPr>
          <p:nvPr/>
        </p:nvPicPr>
        <p:blipFill>
          <a:blip r:embed="rId2" cstate="print"/>
          <a:srcRect/>
          <a:stretch>
            <a:fillRect/>
          </a:stretch>
        </p:blipFill>
        <p:spPr bwMode="auto">
          <a:xfrm>
            <a:off x="323528" y="1052736"/>
            <a:ext cx="6870463" cy="4896544"/>
          </a:xfrm>
          <a:prstGeom prst="rect">
            <a:avLst/>
          </a:prstGeom>
          <a:noFill/>
          <a:ln w="9525">
            <a:noFill/>
            <a:miter lim="800000"/>
            <a:headEnd/>
            <a:tailEnd/>
          </a:ln>
        </p:spPr>
      </p:pic>
      <p:pic>
        <p:nvPicPr>
          <p:cNvPr id="2050" name="Picture 4"/>
          <p:cNvPicPr>
            <a:picLocks noChangeAspect="1" noChangeArrowheads="1"/>
          </p:cNvPicPr>
          <p:nvPr/>
        </p:nvPicPr>
        <p:blipFill>
          <a:blip r:embed="rId3" cstate="print"/>
          <a:srcRect t="47244"/>
          <a:stretch>
            <a:fillRect/>
          </a:stretch>
        </p:blipFill>
        <p:spPr bwMode="auto">
          <a:xfrm>
            <a:off x="4067944" y="4149080"/>
            <a:ext cx="4551942" cy="1710878"/>
          </a:xfrm>
          <a:prstGeom prst="rect">
            <a:avLst/>
          </a:prstGeom>
          <a:noFill/>
          <a:ln w="9525">
            <a:noFill/>
            <a:miter lim="800000"/>
            <a:headEnd/>
            <a:tailEnd/>
          </a:ln>
        </p:spPr>
      </p:pic>
      <p:sp>
        <p:nvSpPr>
          <p:cNvPr id="7" name="Tekstboks 6"/>
          <p:cNvSpPr txBox="1"/>
          <p:nvPr/>
        </p:nvSpPr>
        <p:spPr>
          <a:xfrm>
            <a:off x="5374635" y="5805264"/>
            <a:ext cx="2005677" cy="369332"/>
          </a:xfrm>
          <a:prstGeom prst="rect">
            <a:avLst/>
          </a:prstGeom>
          <a:noFill/>
        </p:spPr>
        <p:txBody>
          <a:bodyPr wrap="none" rtlCol="0">
            <a:spAutoFit/>
          </a:bodyPr>
          <a:lstStyle/>
          <a:p>
            <a:r>
              <a:rPr lang="en-GB" dirty="0" smtClean="0"/>
              <a:t>Impulse response</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en-GB" dirty="0" smtClean="0"/>
              <a:t>Echo (</a:t>
            </a:r>
            <a:r>
              <a:rPr lang="en-GB" dirty="0" err="1" smtClean="0"/>
              <a:t>Dietsch</a:t>
            </a:r>
            <a:r>
              <a:rPr lang="en-GB" dirty="0" smtClean="0"/>
              <a:t>) parameter</a:t>
            </a:r>
            <a:endParaRPr lang="en-GB"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6</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971600" y="1556792"/>
            <a:ext cx="7056784" cy="47667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Vitruvius and his background</a:t>
            </a:r>
            <a:endParaRPr lang="en-GB" dirty="0"/>
          </a:p>
        </p:txBody>
      </p:sp>
      <p:sp>
        <p:nvSpPr>
          <p:cNvPr id="3" name="Pladsholder til indhold 2"/>
          <p:cNvSpPr>
            <a:spLocks noGrp="1"/>
          </p:cNvSpPr>
          <p:nvPr>
            <p:ph idx="1"/>
          </p:nvPr>
        </p:nvSpPr>
        <p:spPr>
          <a:xfrm>
            <a:off x="457200" y="1600200"/>
            <a:ext cx="8435280" cy="4525963"/>
          </a:xfrm>
        </p:spPr>
        <p:txBody>
          <a:bodyPr/>
          <a:lstStyle/>
          <a:p>
            <a:r>
              <a:rPr lang="en-GB" sz="2800" dirty="0" smtClean="0"/>
              <a:t>Born around 80 BC</a:t>
            </a:r>
          </a:p>
          <a:p>
            <a:r>
              <a:rPr lang="en-GB" sz="2800" dirty="0" smtClean="0"/>
              <a:t>‘Ten books on architecture’ probably finished around 16-13 BC [</a:t>
            </a:r>
            <a:r>
              <a:rPr lang="en-GB" sz="2800" dirty="0" err="1" smtClean="0"/>
              <a:t>Bieber</a:t>
            </a:r>
            <a:r>
              <a:rPr lang="en-GB" sz="2800" dirty="0" smtClean="0"/>
              <a:t>]</a:t>
            </a:r>
          </a:p>
          <a:p>
            <a:r>
              <a:rPr lang="en-GB" sz="2800" dirty="0" smtClean="0"/>
              <a:t>Draws extensively on older, mainly Greek writings (Book VII, introduction, 14):</a:t>
            </a:r>
            <a:endParaRPr lang="en-GB" dirty="0" smtClean="0"/>
          </a:p>
          <a:p>
            <a:pPr lvl="1"/>
            <a:r>
              <a:rPr lang="en-GB" sz="2400" i="1" dirty="0" smtClean="0"/>
              <a:t>From their commentaries I have gathered what I saw was useful for the present subject, and formed it into one complete treatise, and this principally, because I saw that many books in this field had been published by the Greeks, but very few indeed by our countrymen.</a:t>
            </a:r>
            <a:endParaRPr lang="en-GB" i="1"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4075" y="485800"/>
            <a:ext cx="6562725" cy="1143000"/>
          </a:xfrm>
          <a:solidFill>
            <a:schemeClr val="bg1"/>
          </a:solidFill>
        </p:spPr>
        <p:txBody>
          <a:bodyPr/>
          <a:lstStyle/>
          <a:p>
            <a:r>
              <a:rPr lang="en-GB" dirty="0" smtClean="0"/>
              <a:t>Development of theatre design in the first century BC</a:t>
            </a:r>
            <a:endParaRPr lang="en-GB" dirty="0"/>
          </a:p>
        </p:txBody>
      </p:sp>
      <p:sp>
        <p:nvSpPr>
          <p:cNvPr id="3" name="Pladsholder til indhold 2"/>
          <p:cNvSpPr>
            <a:spLocks noGrp="1"/>
          </p:cNvSpPr>
          <p:nvPr>
            <p:ph idx="1"/>
          </p:nvPr>
        </p:nvSpPr>
        <p:spPr>
          <a:xfrm>
            <a:off x="457200" y="2060848"/>
            <a:ext cx="8229600" cy="4065315"/>
          </a:xfrm>
        </p:spPr>
        <p:txBody>
          <a:bodyPr/>
          <a:lstStyle/>
          <a:p>
            <a:r>
              <a:rPr lang="en-GB" sz="2800" dirty="0" smtClean="0"/>
              <a:t>In the capital Rome only theatres of wood were allowed</a:t>
            </a:r>
          </a:p>
          <a:p>
            <a:pPr lvl="1"/>
            <a:r>
              <a:rPr lang="en-GB" sz="2400" dirty="0" smtClean="0"/>
              <a:t>However, </a:t>
            </a:r>
            <a:r>
              <a:rPr lang="en-GB" sz="2400" dirty="0" err="1" smtClean="0"/>
              <a:t>Pompejus</a:t>
            </a:r>
            <a:r>
              <a:rPr lang="en-GB" sz="2400" dirty="0" smtClean="0"/>
              <a:t> built a theatre in Rome 61 – 55 BC (claiming it was a </a:t>
            </a:r>
            <a:r>
              <a:rPr lang="en-GB" sz="2400" dirty="0" smtClean="0"/>
              <a:t>temple)</a:t>
            </a:r>
            <a:endParaRPr lang="en-GB" sz="2400" dirty="0" smtClean="0"/>
          </a:p>
          <a:p>
            <a:pPr lvl="1"/>
            <a:r>
              <a:rPr lang="en-GB" sz="2400" dirty="0" smtClean="0"/>
              <a:t>The Marcellus theatre in Rome finished 13 or 11 BC, but </a:t>
            </a:r>
            <a:r>
              <a:rPr lang="en-GB" sz="2400" dirty="0" smtClean="0"/>
              <a:t>used already </a:t>
            </a:r>
            <a:r>
              <a:rPr lang="en-GB" sz="2400" dirty="0" smtClean="0"/>
              <a:t>from 17 BC</a:t>
            </a:r>
            <a:endParaRPr lang="en-GB"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4075" y="485800"/>
            <a:ext cx="6562725" cy="1143000"/>
          </a:xfrm>
          <a:solidFill>
            <a:schemeClr val="bg1"/>
          </a:solidFill>
        </p:spPr>
        <p:txBody>
          <a:bodyPr/>
          <a:lstStyle/>
          <a:p>
            <a:r>
              <a:rPr lang="en-GB" dirty="0" smtClean="0"/>
              <a:t>Development of theatre design in the first century BC</a:t>
            </a:r>
            <a:endParaRPr lang="en-GB" dirty="0"/>
          </a:p>
        </p:txBody>
      </p:sp>
      <p:sp>
        <p:nvSpPr>
          <p:cNvPr id="3" name="Pladsholder til indhold 2"/>
          <p:cNvSpPr>
            <a:spLocks noGrp="1"/>
          </p:cNvSpPr>
          <p:nvPr>
            <p:ph idx="1"/>
          </p:nvPr>
        </p:nvSpPr>
        <p:spPr>
          <a:xfrm>
            <a:off x="467544" y="2060848"/>
            <a:ext cx="8229600" cy="4065315"/>
          </a:xfrm>
        </p:spPr>
        <p:txBody>
          <a:bodyPr/>
          <a:lstStyle/>
          <a:p>
            <a:r>
              <a:rPr lang="en-GB" sz="2800" dirty="0" smtClean="0"/>
              <a:t>Pompeii became a Colony in 80 BC. The city was rich and new theatre types were created:</a:t>
            </a:r>
          </a:p>
          <a:p>
            <a:pPr lvl="1"/>
            <a:r>
              <a:rPr lang="en-GB" sz="2400" dirty="0" smtClean="0"/>
              <a:t>Hellenistic theatre from 3</a:t>
            </a:r>
            <a:r>
              <a:rPr lang="en-GB" sz="2400" baseline="30000" dirty="0" smtClean="0"/>
              <a:t>rd</a:t>
            </a:r>
            <a:r>
              <a:rPr lang="en-GB" sz="2400" dirty="0" smtClean="0"/>
              <a:t> – 2</a:t>
            </a:r>
            <a:r>
              <a:rPr lang="en-GB" sz="2400" baseline="30000" dirty="0" smtClean="0"/>
              <a:t>nd</a:t>
            </a:r>
            <a:r>
              <a:rPr lang="en-GB" sz="2400" dirty="0" smtClean="0"/>
              <a:t> century</a:t>
            </a:r>
          </a:p>
          <a:p>
            <a:pPr lvl="1"/>
            <a:r>
              <a:rPr lang="en-GB" sz="2400" dirty="0" err="1" smtClean="0"/>
              <a:t>Odeion</a:t>
            </a:r>
            <a:r>
              <a:rPr lang="en-GB" sz="2400" dirty="0" smtClean="0"/>
              <a:t> – “</a:t>
            </a:r>
            <a:r>
              <a:rPr lang="en-GB" sz="2400" dirty="0" err="1" smtClean="0"/>
              <a:t>Teatrum</a:t>
            </a:r>
            <a:r>
              <a:rPr lang="en-GB" sz="2400" dirty="0" smtClean="0"/>
              <a:t> </a:t>
            </a:r>
            <a:r>
              <a:rPr lang="en-GB" sz="2400" dirty="0" err="1" smtClean="0"/>
              <a:t>tectum</a:t>
            </a:r>
            <a:r>
              <a:rPr lang="en-GB" sz="2400" dirty="0" smtClean="0"/>
              <a:t>” (the first of its kind) ca. 75 BC</a:t>
            </a:r>
          </a:p>
          <a:p>
            <a:pPr lvl="1"/>
            <a:r>
              <a:rPr lang="en-GB" sz="2400" dirty="0" smtClean="0"/>
              <a:t>Amphitheatre (the first of its kind) ca. 70 BC – in Italy the traditional gladiator fights had been held in the Agora (Vitruvius, Book V,i,1)</a:t>
            </a:r>
          </a:p>
          <a:p>
            <a:pPr lvl="1"/>
            <a:endParaRPr lang="en-GB" dirty="0"/>
          </a:p>
        </p:txBody>
      </p:sp>
      <p:sp>
        <p:nvSpPr>
          <p:cNvPr id="4" name="Pladsholder til sidefod 3"/>
          <p:cNvSpPr>
            <a:spLocks noGrp="1"/>
          </p:cNvSpPr>
          <p:nvPr>
            <p:ph type="ftr" sz="quarter" idx="11"/>
          </p:nvPr>
        </p:nvSpPr>
        <p:spPr/>
        <p:txBody>
          <a:bodyPr/>
          <a:lstStyle/>
          <a:p>
            <a:pPr>
              <a:defRPr/>
            </a:pPr>
            <a:r>
              <a:rPr lang="en-US" dirty="0" smtClean="0"/>
              <a:t>Echo problems and sounding vessels</a:t>
            </a:r>
            <a:endParaRPr lang="en-GB" dirty="0"/>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Pompeii_cityplan"/>
          <p:cNvPicPr>
            <a:picLocks noChangeAspect="1" noChangeArrowheads="1"/>
          </p:cNvPicPr>
          <p:nvPr/>
        </p:nvPicPr>
        <p:blipFill>
          <a:blip r:embed="rId2" cstate="print"/>
          <a:srcRect/>
          <a:stretch>
            <a:fillRect/>
          </a:stretch>
        </p:blipFill>
        <p:spPr bwMode="auto">
          <a:xfrm>
            <a:off x="985838" y="1544638"/>
            <a:ext cx="7312025" cy="4616450"/>
          </a:xfrm>
          <a:prstGeom prst="rect">
            <a:avLst/>
          </a:prstGeom>
          <a:noFill/>
        </p:spPr>
      </p:pic>
      <p:sp>
        <p:nvSpPr>
          <p:cNvPr id="75779" name="Rectangle 3"/>
          <p:cNvSpPr>
            <a:spLocks noGrp="1" noChangeArrowheads="1"/>
          </p:cNvSpPr>
          <p:nvPr>
            <p:ph type="title"/>
          </p:nvPr>
        </p:nvSpPr>
        <p:spPr>
          <a:xfrm>
            <a:off x="457200" y="274638"/>
            <a:ext cx="8229600" cy="947737"/>
          </a:xfrm>
        </p:spPr>
        <p:txBody>
          <a:bodyPr/>
          <a:lstStyle/>
          <a:p>
            <a:r>
              <a:rPr lang="en-GB" sz="4000"/>
              <a:t>Pompeii, city plan</a:t>
            </a:r>
          </a:p>
        </p:txBody>
      </p:sp>
      <p:sp>
        <p:nvSpPr>
          <p:cNvPr id="75780" name="Text Box 4"/>
          <p:cNvSpPr txBox="1">
            <a:spLocks noChangeArrowheads="1"/>
          </p:cNvSpPr>
          <p:nvPr/>
        </p:nvSpPr>
        <p:spPr bwMode="auto">
          <a:xfrm>
            <a:off x="3759200" y="5608638"/>
            <a:ext cx="971550" cy="366712"/>
          </a:xfrm>
          <a:prstGeom prst="rect">
            <a:avLst/>
          </a:prstGeom>
          <a:solidFill>
            <a:schemeClr val="bg1"/>
          </a:solidFill>
          <a:ln w="9525">
            <a:noFill/>
            <a:miter lim="800000"/>
            <a:headEnd/>
            <a:tailEnd/>
          </a:ln>
          <a:effectLst/>
        </p:spPr>
        <p:txBody>
          <a:bodyPr wrap="none">
            <a:spAutoFit/>
          </a:bodyPr>
          <a:lstStyle/>
          <a:p>
            <a:r>
              <a:rPr lang="en-GB"/>
              <a:t>Theatre</a:t>
            </a:r>
          </a:p>
        </p:txBody>
      </p:sp>
      <p:sp>
        <p:nvSpPr>
          <p:cNvPr id="75781" name="Text Box 5"/>
          <p:cNvSpPr txBox="1">
            <a:spLocks noChangeArrowheads="1"/>
          </p:cNvSpPr>
          <p:nvPr/>
        </p:nvSpPr>
        <p:spPr bwMode="auto">
          <a:xfrm>
            <a:off x="4984750" y="5608638"/>
            <a:ext cx="928459" cy="369332"/>
          </a:xfrm>
          <a:prstGeom prst="rect">
            <a:avLst/>
          </a:prstGeom>
          <a:solidFill>
            <a:schemeClr val="bg1"/>
          </a:solidFill>
          <a:ln w="9525">
            <a:noFill/>
            <a:miter lim="800000"/>
            <a:headEnd/>
            <a:tailEnd/>
          </a:ln>
          <a:effectLst/>
        </p:spPr>
        <p:txBody>
          <a:bodyPr wrap="none">
            <a:spAutoFit/>
          </a:bodyPr>
          <a:lstStyle/>
          <a:p>
            <a:r>
              <a:rPr lang="en-GB" dirty="0" err="1" smtClean="0"/>
              <a:t>Odeion</a:t>
            </a:r>
            <a:endParaRPr lang="en-GB" dirty="0"/>
          </a:p>
        </p:txBody>
      </p:sp>
      <p:sp>
        <p:nvSpPr>
          <p:cNvPr id="75782" name="Text Box 6"/>
          <p:cNvSpPr txBox="1">
            <a:spLocks noChangeArrowheads="1"/>
          </p:cNvSpPr>
          <p:nvPr/>
        </p:nvSpPr>
        <p:spPr bwMode="auto">
          <a:xfrm>
            <a:off x="6659563" y="4791075"/>
            <a:ext cx="1543050" cy="366713"/>
          </a:xfrm>
          <a:prstGeom prst="rect">
            <a:avLst/>
          </a:prstGeom>
          <a:solidFill>
            <a:schemeClr val="bg1"/>
          </a:solidFill>
          <a:ln w="9525">
            <a:noFill/>
            <a:miter lim="800000"/>
            <a:headEnd/>
            <a:tailEnd/>
          </a:ln>
          <a:effectLst/>
        </p:spPr>
        <p:txBody>
          <a:bodyPr wrap="none">
            <a:spAutoFit/>
          </a:bodyPr>
          <a:lstStyle/>
          <a:p>
            <a:r>
              <a:rPr lang="en-GB"/>
              <a:t>Amphitheatre</a:t>
            </a:r>
          </a:p>
        </p:txBody>
      </p:sp>
      <p:sp>
        <p:nvSpPr>
          <p:cNvPr id="75783" name="Freeform 7"/>
          <p:cNvSpPr>
            <a:spLocks/>
          </p:cNvSpPr>
          <p:nvPr/>
        </p:nvSpPr>
        <p:spPr bwMode="auto">
          <a:xfrm>
            <a:off x="4221163" y="4941888"/>
            <a:ext cx="495300" cy="674687"/>
          </a:xfrm>
          <a:custGeom>
            <a:avLst/>
            <a:gdLst/>
            <a:ahLst/>
            <a:cxnLst>
              <a:cxn ang="0">
                <a:pos x="0" y="425"/>
              </a:cxn>
              <a:cxn ang="0">
                <a:pos x="312" y="0"/>
              </a:cxn>
            </a:cxnLst>
            <a:rect l="0" t="0" r="r" b="b"/>
            <a:pathLst>
              <a:path w="312" h="425">
                <a:moveTo>
                  <a:pt x="0" y="425"/>
                </a:moveTo>
                <a:lnTo>
                  <a:pt x="312" y="0"/>
                </a:lnTo>
              </a:path>
            </a:pathLst>
          </a:custGeom>
          <a:noFill/>
          <a:ln w="19050" cmpd="sng">
            <a:solidFill>
              <a:schemeClr val="bg1"/>
            </a:solidFill>
            <a:round/>
            <a:headEnd type="none" w="med" len="med"/>
            <a:tailEnd type="triangle" w="med" len="med"/>
          </a:ln>
          <a:effectLst/>
        </p:spPr>
        <p:txBody>
          <a:bodyPr/>
          <a:lstStyle/>
          <a:p>
            <a:endParaRPr lang="en-GB"/>
          </a:p>
        </p:txBody>
      </p:sp>
      <p:sp>
        <p:nvSpPr>
          <p:cNvPr id="75784" name="Freeform 8"/>
          <p:cNvSpPr>
            <a:spLocks/>
          </p:cNvSpPr>
          <p:nvPr/>
        </p:nvSpPr>
        <p:spPr bwMode="auto">
          <a:xfrm>
            <a:off x="5005388" y="4868863"/>
            <a:ext cx="388937" cy="747712"/>
          </a:xfrm>
          <a:custGeom>
            <a:avLst/>
            <a:gdLst/>
            <a:ahLst/>
            <a:cxnLst>
              <a:cxn ang="0">
                <a:pos x="245" y="471"/>
              </a:cxn>
              <a:cxn ang="0">
                <a:pos x="0" y="0"/>
              </a:cxn>
            </a:cxnLst>
            <a:rect l="0" t="0" r="r" b="b"/>
            <a:pathLst>
              <a:path w="245" h="471">
                <a:moveTo>
                  <a:pt x="245" y="471"/>
                </a:moveTo>
                <a:lnTo>
                  <a:pt x="0" y="0"/>
                </a:lnTo>
              </a:path>
            </a:pathLst>
          </a:custGeom>
          <a:noFill/>
          <a:ln w="19050" cmpd="sng">
            <a:solidFill>
              <a:schemeClr val="bg1"/>
            </a:solidFill>
            <a:round/>
            <a:headEnd type="none" w="med" len="med"/>
            <a:tailEnd type="triangle" w="med" len="med"/>
          </a:ln>
          <a:effectLst/>
        </p:spPr>
        <p:txBody>
          <a:bodyPr/>
          <a:lstStyle/>
          <a:p>
            <a:endParaRPr lang="en-GB"/>
          </a:p>
        </p:txBody>
      </p:sp>
      <p:sp>
        <p:nvSpPr>
          <p:cNvPr id="75785" name="Line 9"/>
          <p:cNvSpPr>
            <a:spLocks noChangeShapeType="1"/>
          </p:cNvSpPr>
          <p:nvPr/>
        </p:nvSpPr>
        <p:spPr bwMode="auto">
          <a:xfrm flipV="1">
            <a:off x="7308850" y="3068638"/>
            <a:ext cx="431800" cy="1728787"/>
          </a:xfrm>
          <a:prstGeom prst="line">
            <a:avLst/>
          </a:prstGeom>
          <a:noFill/>
          <a:ln w="19050">
            <a:solidFill>
              <a:schemeClr val="bg1"/>
            </a:solidFill>
            <a:round/>
            <a:headEnd/>
            <a:tailEnd type="triangle" w="med" len="med"/>
          </a:ln>
          <a:effectLst/>
        </p:spPr>
        <p:txBody>
          <a:bodyPr/>
          <a:lstStyle/>
          <a:p>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7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7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7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7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7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animBg="1"/>
      <p:bldP spid="75781" grpId="0" animBg="1"/>
      <p:bldP spid="75782" grpId="0" animBg="1"/>
      <p:bldP spid="75783" grpId="0" animBg="1"/>
      <p:bldP spid="75784" grpId="0" animBg="1"/>
      <p:bldP spid="7578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119-1974_IMG_A"/>
          <p:cNvPicPr>
            <a:picLocks noChangeAspect="1" noChangeArrowheads="1"/>
          </p:cNvPicPr>
          <p:nvPr/>
        </p:nvPicPr>
        <p:blipFill>
          <a:blip r:embed="rId3" cstate="print"/>
          <a:srcRect/>
          <a:stretch>
            <a:fillRect/>
          </a:stretch>
        </p:blipFill>
        <p:spPr bwMode="auto">
          <a:xfrm>
            <a:off x="1042988" y="1123950"/>
            <a:ext cx="7200900" cy="5400675"/>
          </a:xfrm>
          <a:prstGeom prst="rect">
            <a:avLst/>
          </a:prstGeom>
          <a:noFill/>
        </p:spPr>
      </p:pic>
      <p:sp>
        <p:nvSpPr>
          <p:cNvPr id="71683" name="Rectangle 3"/>
          <p:cNvSpPr>
            <a:spLocks noGrp="1" noChangeArrowheads="1"/>
          </p:cNvSpPr>
          <p:nvPr>
            <p:ph type="title"/>
          </p:nvPr>
        </p:nvSpPr>
        <p:spPr>
          <a:xfrm>
            <a:off x="457200" y="274638"/>
            <a:ext cx="8229600" cy="850900"/>
          </a:xfrm>
        </p:spPr>
        <p:txBody>
          <a:bodyPr/>
          <a:lstStyle/>
          <a:p>
            <a:r>
              <a:rPr lang="en-GB" dirty="0"/>
              <a:t>Theatre and </a:t>
            </a:r>
            <a:r>
              <a:rPr lang="en-GB" dirty="0" err="1" smtClean="0"/>
              <a:t>Odeion</a:t>
            </a:r>
            <a:r>
              <a:rPr lang="en-GB" dirty="0" smtClean="0"/>
              <a:t> </a:t>
            </a:r>
            <a:r>
              <a:rPr lang="en-GB" dirty="0"/>
              <a:t>in Pompeii</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Pompeii-2"/>
          <p:cNvPicPr>
            <a:picLocks noChangeAspect="1" noChangeArrowheads="1"/>
          </p:cNvPicPr>
          <p:nvPr/>
        </p:nvPicPr>
        <p:blipFill>
          <a:blip r:embed="rId3" cstate="print">
            <a:lum bright="6000" contrast="14000"/>
          </a:blip>
          <a:srcRect/>
          <a:stretch>
            <a:fillRect/>
          </a:stretch>
        </p:blipFill>
        <p:spPr bwMode="auto">
          <a:xfrm>
            <a:off x="1403649" y="1401763"/>
            <a:ext cx="6734450" cy="5051573"/>
          </a:xfrm>
          <a:prstGeom prst="rect">
            <a:avLst/>
          </a:prstGeom>
          <a:noFill/>
        </p:spPr>
      </p:pic>
      <p:sp>
        <p:nvSpPr>
          <p:cNvPr id="3" name="Titel 2"/>
          <p:cNvSpPr>
            <a:spLocks noGrp="1"/>
          </p:cNvSpPr>
          <p:nvPr>
            <p:ph type="title"/>
          </p:nvPr>
        </p:nvSpPr>
        <p:spPr/>
        <p:txBody>
          <a:bodyPr/>
          <a:lstStyle/>
          <a:p>
            <a:r>
              <a:rPr lang="en-GB" dirty="0" smtClean="0"/>
              <a:t>Inscription on </a:t>
            </a:r>
            <a:r>
              <a:rPr lang="en-GB" i="1" dirty="0" err="1" smtClean="0"/>
              <a:t>Theatrum</a:t>
            </a:r>
            <a:r>
              <a:rPr lang="en-GB" i="1" dirty="0" smtClean="0"/>
              <a:t> </a:t>
            </a:r>
            <a:r>
              <a:rPr lang="en-GB" i="1" dirty="0" err="1" smtClean="0"/>
              <a:t>tectum</a:t>
            </a:r>
            <a:endParaRPr lang="en-GB"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4075" y="476672"/>
            <a:ext cx="6562725" cy="1143000"/>
          </a:xfrm>
          <a:solidFill>
            <a:schemeClr val="bg1"/>
          </a:solidFill>
        </p:spPr>
        <p:txBody>
          <a:bodyPr/>
          <a:lstStyle/>
          <a:p>
            <a:r>
              <a:rPr lang="en-GB" dirty="0" smtClean="0"/>
              <a:t>The first amphitheatre and </a:t>
            </a:r>
            <a:r>
              <a:rPr lang="en-GB" dirty="0" err="1" smtClean="0"/>
              <a:t>odeion</a:t>
            </a:r>
            <a:r>
              <a:rPr lang="en-GB" dirty="0" smtClean="0"/>
              <a:t> in Rome</a:t>
            </a:r>
            <a:endParaRPr lang="en-GB" dirty="0"/>
          </a:p>
        </p:txBody>
      </p:sp>
      <p:sp>
        <p:nvSpPr>
          <p:cNvPr id="3" name="Pladsholder til indhold 2"/>
          <p:cNvSpPr>
            <a:spLocks noGrp="1"/>
          </p:cNvSpPr>
          <p:nvPr>
            <p:ph idx="1"/>
          </p:nvPr>
        </p:nvSpPr>
        <p:spPr>
          <a:xfrm>
            <a:off x="457200" y="1988840"/>
            <a:ext cx="8229600" cy="4137323"/>
          </a:xfrm>
        </p:spPr>
        <p:txBody>
          <a:bodyPr/>
          <a:lstStyle/>
          <a:p>
            <a:r>
              <a:rPr lang="en-GB" sz="2800" dirty="0" smtClean="0"/>
              <a:t>In 29 BC the gladiator fights in Rome were moved to an amphitheatre built from wood</a:t>
            </a:r>
          </a:p>
          <a:p>
            <a:r>
              <a:rPr lang="en-GB" sz="2800" dirty="0" smtClean="0"/>
              <a:t>The </a:t>
            </a:r>
            <a:r>
              <a:rPr lang="en-GB" sz="2800" dirty="0" err="1" smtClean="0"/>
              <a:t>Flavian</a:t>
            </a:r>
            <a:r>
              <a:rPr lang="en-GB" sz="2800" dirty="0" smtClean="0"/>
              <a:t> Amphitheatre (</a:t>
            </a:r>
            <a:r>
              <a:rPr lang="en-GB" sz="2800" dirty="0" err="1" smtClean="0"/>
              <a:t>Colosseum</a:t>
            </a:r>
            <a:r>
              <a:rPr lang="en-GB" sz="2800" dirty="0" smtClean="0"/>
              <a:t>) was built AD 75 – 80</a:t>
            </a:r>
          </a:p>
          <a:p>
            <a:r>
              <a:rPr lang="en-GB" sz="2800" dirty="0" smtClean="0"/>
              <a:t>Only one </a:t>
            </a:r>
            <a:r>
              <a:rPr lang="en-GB" sz="2800" dirty="0" err="1" smtClean="0"/>
              <a:t>odeion</a:t>
            </a:r>
            <a:r>
              <a:rPr lang="en-GB" sz="2800" dirty="0" smtClean="0"/>
              <a:t> was built in Rome by Domitian in AD 86</a:t>
            </a:r>
          </a:p>
          <a:p>
            <a:r>
              <a:rPr lang="en-GB" sz="2800" dirty="0" smtClean="0"/>
              <a:t>So, Vitruvius was not familiar with these theatre types, although they existed outside Rome</a:t>
            </a:r>
            <a:endParaRPr lang="en-GB" sz="2800"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Vitruvius and theatres</a:t>
            </a:r>
            <a:endParaRPr lang="en-GB" dirty="0"/>
          </a:p>
        </p:txBody>
      </p:sp>
      <p:sp>
        <p:nvSpPr>
          <p:cNvPr id="3" name="Pladsholder til indhold 2"/>
          <p:cNvSpPr>
            <a:spLocks noGrp="1"/>
          </p:cNvSpPr>
          <p:nvPr>
            <p:ph idx="1"/>
          </p:nvPr>
        </p:nvSpPr>
        <p:spPr/>
        <p:txBody>
          <a:bodyPr/>
          <a:lstStyle/>
          <a:p>
            <a:r>
              <a:rPr lang="en-GB" sz="2800" dirty="0" smtClean="0"/>
              <a:t>Vitruvius gives design guides in Book V of the Greek theatre (which was a type not being build any more) and the Roman theatre, but he says nothing about the new types, the amphitheatre and the </a:t>
            </a:r>
            <a:r>
              <a:rPr lang="en-GB" sz="2800" dirty="0" err="1" smtClean="0"/>
              <a:t>odeion</a:t>
            </a:r>
            <a:r>
              <a:rPr lang="en-GB" sz="2800" dirty="0" smtClean="0"/>
              <a:t>.</a:t>
            </a:r>
          </a:p>
          <a:p>
            <a:r>
              <a:rPr lang="en-GB" sz="2800" dirty="0" smtClean="0"/>
              <a:t>Was Vitruvius up-to-date in theatre design? </a:t>
            </a:r>
          </a:p>
          <a:p>
            <a:pPr lvl="1"/>
            <a:r>
              <a:rPr lang="en-GB" sz="2400" dirty="0" smtClean="0"/>
              <a:t>No, obviously not. He was never involved in building a theatre himself.</a:t>
            </a:r>
          </a:p>
          <a:p>
            <a:r>
              <a:rPr lang="en-GB" sz="2800" dirty="0" smtClean="0"/>
              <a:t>He relies heavily on older, mainly Greek descriptions.</a:t>
            </a:r>
            <a:endParaRPr lang="en-GB" sz="2800" dirty="0"/>
          </a:p>
        </p:txBody>
      </p:sp>
      <p:sp>
        <p:nvSpPr>
          <p:cNvPr id="4" name="Pladsholder til sidefod 3"/>
          <p:cNvSpPr>
            <a:spLocks noGrp="1"/>
          </p:cNvSpPr>
          <p:nvPr>
            <p:ph type="ftr" sz="quarter" idx="11"/>
          </p:nvPr>
        </p:nvSpPr>
        <p:spPr/>
        <p:txBody>
          <a:bodyPr/>
          <a:lstStyle/>
          <a:p>
            <a:pPr>
              <a:defRPr/>
            </a:pPr>
            <a:r>
              <a:rPr lang="en-US" dirty="0" smtClean="0"/>
              <a:t>Echo problems and sounding vessels</a:t>
            </a:r>
            <a:endParaRPr lang="en-GB" dirty="0"/>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The sounding vessels</a:t>
            </a:r>
            <a:endParaRPr lang="en-GB" dirty="0"/>
          </a:p>
        </p:txBody>
      </p:sp>
      <p:sp>
        <p:nvSpPr>
          <p:cNvPr id="3" name="Pladsholder til indhold 2"/>
          <p:cNvSpPr>
            <a:spLocks noGrp="1"/>
          </p:cNvSpPr>
          <p:nvPr>
            <p:ph idx="1"/>
          </p:nvPr>
        </p:nvSpPr>
        <p:spPr/>
        <p:txBody>
          <a:bodyPr/>
          <a:lstStyle/>
          <a:p>
            <a:r>
              <a:rPr lang="en-GB" dirty="0" smtClean="0"/>
              <a:t>Vitruvius (Book I,i,9):</a:t>
            </a:r>
          </a:p>
          <a:p>
            <a:r>
              <a:rPr lang="en-GB" sz="2400" i="1" dirty="0" smtClean="0"/>
              <a:t>In theatres, likewise, there are the bronze vessels (in Greek </a:t>
            </a:r>
            <a:r>
              <a:rPr lang="en-GB" sz="2400" i="1" dirty="0" err="1" smtClean="0"/>
              <a:t>ηχεια</a:t>
            </a:r>
            <a:r>
              <a:rPr lang="en-GB" sz="2400" i="1" dirty="0" smtClean="0"/>
              <a:t>) which are placed in niches under the seats in accordance with the musical intervals on mathematical principles. These vessels are arranged with a view to musical concords or harmony, and apportioned in the compass of the fourth, the fifth, and the octave, and so on up to the double octave, in such a way that when the voice of an actor falls in unison with any of them its power is increased, and it reaches the ears of the audience with greater clearness and sweetness.</a:t>
            </a:r>
            <a:endParaRPr lang="en-GB" sz="2400" i="1"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The sounding vessels</a:t>
            </a:r>
            <a:endParaRPr lang="en-GB" dirty="0"/>
          </a:p>
        </p:txBody>
      </p:sp>
      <p:sp>
        <p:nvSpPr>
          <p:cNvPr id="3" name="Pladsholder til indhold 2"/>
          <p:cNvSpPr>
            <a:spLocks noGrp="1"/>
          </p:cNvSpPr>
          <p:nvPr>
            <p:ph idx="1"/>
          </p:nvPr>
        </p:nvSpPr>
        <p:spPr/>
        <p:txBody>
          <a:bodyPr/>
          <a:lstStyle/>
          <a:p>
            <a:r>
              <a:rPr lang="en-GB" dirty="0" smtClean="0"/>
              <a:t>Vitruvius (Book V,v,3):</a:t>
            </a:r>
          </a:p>
          <a:p>
            <a:r>
              <a:rPr lang="en-GB" sz="2400" i="1" dirty="0" smtClean="0"/>
              <a:t>By the adoption of this plan, the voice which issues from the scene, expanding as from a centre, and striking against the cavity of each vase, will sound with increased clearness and harmony, from its unison with one or other of them.  </a:t>
            </a:r>
            <a:r>
              <a:rPr lang="en-GB" sz="2400" dirty="0" smtClean="0"/>
              <a:t>(Bill Thayer, translation)</a:t>
            </a:r>
            <a:endParaRPr lang="en-GB" sz="2400" i="1"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The sounding vessels</a:t>
            </a:r>
            <a:endParaRPr lang="en-GB" dirty="0"/>
          </a:p>
        </p:txBody>
      </p:sp>
      <p:sp>
        <p:nvSpPr>
          <p:cNvPr id="3" name="Pladsholder til indhold 2"/>
          <p:cNvSpPr>
            <a:spLocks noGrp="1"/>
          </p:cNvSpPr>
          <p:nvPr>
            <p:ph idx="1"/>
          </p:nvPr>
        </p:nvSpPr>
        <p:spPr/>
        <p:txBody>
          <a:bodyPr/>
          <a:lstStyle/>
          <a:p>
            <a:r>
              <a:rPr lang="en-GB" dirty="0" smtClean="0"/>
              <a:t>Vitruvius (Book V,v,7):</a:t>
            </a:r>
          </a:p>
          <a:p>
            <a:r>
              <a:rPr lang="en-GB" sz="2400" dirty="0" smtClean="0"/>
              <a:t>- there is no need for the sounding vessels in the wooden theatres that were built every year in Rome, because the boarding itself is resonant – </a:t>
            </a:r>
          </a:p>
          <a:p>
            <a:r>
              <a:rPr lang="en-GB" sz="2400" i="1" dirty="0" smtClean="0"/>
              <a:t>But when theatres are build of solid materials like masonry, stone or marble, which cannot be resonant, then the principle of the “</a:t>
            </a:r>
            <a:r>
              <a:rPr lang="en-GB" sz="2400" i="1" dirty="0" err="1" smtClean="0"/>
              <a:t>echea</a:t>
            </a:r>
            <a:r>
              <a:rPr lang="en-GB" sz="2400" i="1" dirty="0" smtClean="0"/>
              <a:t>” must be applied.</a:t>
            </a:r>
          </a:p>
          <a:p>
            <a:pPr lvl="1"/>
            <a:r>
              <a:rPr lang="en-GB" sz="2000" dirty="0" smtClean="0"/>
              <a:t>(</a:t>
            </a:r>
            <a:r>
              <a:rPr lang="en-GB" sz="2000" dirty="0" err="1" smtClean="0"/>
              <a:t>echea</a:t>
            </a:r>
            <a:r>
              <a:rPr lang="en-GB" sz="2000" dirty="0" smtClean="0"/>
              <a:t> – sounders)</a:t>
            </a:r>
            <a:endParaRPr lang="en-GB" sz="2000"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Aristoxenus</a:t>
            </a:r>
            <a:endParaRPr lang="en-GB" dirty="0"/>
          </a:p>
        </p:txBody>
      </p:sp>
      <p:sp>
        <p:nvSpPr>
          <p:cNvPr id="3" name="Pladsholder til indhold 2"/>
          <p:cNvSpPr>
            <a:spLocks noGrp="1"/>
          </p:cNvSpPr>
          <p:nvPr>
            <p:ph idx="1"/>
          </p:nvPr>
        </p:nvSpPr>
        <p:spPr/>
        <p:txBody>
          <a:bodyPr/>
          <a:lstStyle/>
          <a:p>
            <a:r>
              <a:rPr lang="en-GB" sz="2800" dirty="0" smtClean="0"/>
              <a:t>The idea and theory behind the sounding vessels goes back to the ancient Greek music theoretician and philosopher </a:t>
            </a:r>
            <a:r>
              <a:rPr lang="en-GB" sz="2800" dirty="0" err="1" smtClean="0"/>
              <a:t>Aristoxenus</a:t>
            </a:r>
            <a:r>
              <a:rPr lang="en-GB" sz="2800" dirty="0" smtClean="0"/>
              <a:t> [Vitruvius, Book V.v.6]. </a:t>
            </a:r>
          </a:p>
          <a:p>
            <a:r>
              <a:rPr lang="en-GB" sz="2800" smtClean="0"/>
              <a:t>Aristoxenus </a:t>
            </a:r>
            <a:r>
              <a:rPr lang="en-GB" sz="2800" dirty="0" smtClean="0"/>
              <a:t>lived in Athens around 350 BC, was a pupil of </a:t>
            </a:r>
            <a:r>
              <a:rPr lang="en-GB" sz="2800" dirty="0" err="1" smtClean="0"/>
              <a:t>Aristoteles</a:t>
            </a:r>
            <a:r>
              <a:rPr lang="en-GB" sz="2800" dirty="0" smtClean="0"/>
              <a:t>, and wrote a large number of treatises on topics within music, ethics and philosophy.</a:t>
            </a:r>
            <a:endParaRPr lang="en-GB" sz="2800"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680" y="274638"/>
            <a:ext cx="6995121" cy="1143000"/>
          </a:xfrm>
        </p:spPr>
        <p:txBody>
          <a:bodyPr/>
          <a:lstStyle/>
          <a:p>
            <a:r>
              <a:rPr lang="en-GB" dirty="0" smtClean="0"/>
              <a:t>Existence of sounding vessels (1)</a:t>
            </a:r>
            <a:endParaRPr lang="en-GB" dirty="0"/>
          </a:p>
        </p:txBody>
      </p:sp>
      <p:sp>
        <p:nvSpPr>
          <p:cNvPr id="3" name="Pladsholder til indhold 2"/>
          <p:cNvSpPr>
            <a:spLocks noGrp="1"/>
          </p:cNvSpPr>
          <p:nvPr>
            <p:ph idx="1"/>
          </p:nvPr>
        </p:nvSpPr>
        <p:spPr/>
        <p:txBody>
          <a:bodyPr/>
          <a:lstStyle/>
          <a:p>
            <a:r>
              <a:rPr lang="en-GB" sz="2400" dirty="0" smtClean="0"/>
              <a:t>Obviously Vitruvius has never seen them himself; but he gives one specific reference (Book V.v.8): </a:t>
            </a:r>
          </a:p>
          <a:p>
            <a:r>
              <a:rPr lang="en-GB" sz="2400" i="1" dirty="0" smtClean="0"/>
              <a:t>“We have also the evidence of </a:t>
            </a:r>
            <a:r>
              <a:rPr lang="en-GB" sz="2400" i="1" dirty="0" err="1" smtClean="0"/>
              <a:t>Lucius</a:t>
            </a:r>
            <a:r>
              <a:rPr lang="en-GB" sz="2400" i="1" dirty="0" smtClean="0"/>
              <a:t> </a:t>
            </a:r>
            <a:r>
              <a:rPr lang="en-GB" sz="2400" i="1" dirty="0" err="1" smtClean="0"/>
              <a:t>Mummius</a:t>
            </a:r>
            <a:r>
              <a:rPr lang="en-GB" sz="2400" i="1" dirty="0" smtClean="0"/>
              <a:t>, who, after destroying the theatre in Corinth, brought its bronze vessels to Rome.”</a:t>
            </a:r>
          </a:p>
          <a:p>
            <a:r>
              <a:rPr lang="en-GB" sz="2400" dirty="0" smtClean="0"/>
              <a:t> It is a fact that </a:t>
            </a:r>
            <a:r>
              <a:rPr lang="en-GB" sz="2400" dirty="0" err="1" smtClean="0"/>
              <a:t>Lucius</a:t>
            </a:r>
            <a:r>
              <a:rPr lang="en-GB" sz="2400" dirty="0" smtClean="0"/>
              <a:t> </a:t>
            </a:r>
            <a:r>
              <a:rPr lang="en-GB" sz="2400" dirty="0" err="1" smtClean="0"/>
              <a:t>Mummius</a:t>
            </a:r>
            <a:r>
              <a:rPr lang="en-GB" sz="2400" dirty="0" smtClean="0"/>
              <a:t> was a Roman general who conquered Corinth in 146 BC, demolished the city and brought lots of treasures to Rome. </a:t>
            </a:r>
          </a:p>
          <a:p>
            <a:r>
              <a:rPr lang="en-GB" sz="2400" dirty="0" smtClean="0"/>
              <a:t>The theatre was a Hellenistic theatre from the 3</a:t>
            </a:r>
            <a:r>
              <a:rPr lang="en-GB" sz="2400" baseline="30000" dirty="0" smtClean="0"/>
              <a:t>rd</a:t>
            </a:r>
            <a:r>
              <a:rPr lang="en-GB" sz="2400" dirty="0" smtClean="0"/>
              <a:t> century BC. The time and location fit with </a:t>
            </a:r>
            <a:r>
              <a:rPr lang="en-GB" sz="2400" dirty="0" err="1" smtClean="0"/>
              <a:t>Aristoxenus</a:t>
            </a:r>
            <a:endParaRPr lang="en-GB" sz="2400" dirty="0"/>
          </a:p>
        </p:txBody>
      </p:sp>
      <p:sp>
        <p:nvSpPr>
          <p:cNvPr id="4" name="Pladsholder til sidefod 3"/>
          <p:cNvSpPr>
            <a:spLocks noGrp="1"/>
          </p:cNvSpPr>
          <p:nvPr>
            <p:ph type="ftr" sz="quarter" idx="11"/>
          </p:nvPr>
        </p:nvSpPr>
        <p:spPr/>
        <p:txBody>
          <a:bodyPr/>
          <a:lstStyle/>
          <a:p>
            <a:pPr>
              <a:defRPr/>
            </a:pPr>
            <a:r>
              <a:rPr lang="en-US" dirty="0" smtClean="0"/>
              <a:t>Echo problems and sounding vessels</a:t>
            </a:r>
            <a:endParaRPr lang="en-GB" dirty="0"/>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680" y="274638"/>
            <a:ext cx="6995121" cy="1143000"/>
          </a:xfrm>
        </p:spPr>
        <p:txBody>
          <a:bodyPr/>
          <a:lstStyle/>
          <a:p>
            <a:r>
              <a:rPr lang="en-GB" dirty="0" smtClean="0"/>
              <a:t>Existence of sounding vessels (2)</a:t>
            </a:r>
            <a:endParaRPr lang="en-GB" dirty="0"/>
          </a:p>
        </p:txBody>
      </p:sp>
      <p:sp>
        <p:nvSpPr>
          <p:cNvPr id="3" name="Pladsholder til indhold 2"/>
          <p:cNvSpPr>
            <a:spLocks noGrp="1"/>
          </p:cNvSpPr>
          <p:nvPr>
            <p:ph idx="1"/>
          </p:nvPr>
        </p:nvSpPr>
        <p:spPr>
          <a:xfrm>
            <a:off x="457200" y="1600200"/>
            <a:ext cx="4042792" cy="4565104"/>
          </a:xfrm>
        </p:spPr>
        <p:txBody>
          <a:bodyPr/>
          <a:lstStyle/>
          <a:p>
            <a:r>
              <a:rPr lang="en-GB" sz="2400" dirty="0" err="1" smtClean="0"/>
              <a:t>Izenour</a:t>
            </a:r>
            <a:r>
              <a:rPr lang="en-GB" sz="2400" dirty="0" smtClean="0"/>
              <a:t> (1977) described the existence of cavities in the a Roman theatre in Beth </a:t>
            </a:r>
            <a:r>
              <a:rPr lang="en-GB" sz="2400" dirty="0" err="1" smtClean="0"/>
              <a:t>Shean</a:t>
            </a:r>
            <a:r>
              <a:rPr lang="en-GB" sz="2400" dirty="0" smtClean="0"/>
              <a:t>, Israel. </a:t>
            </a:r>
          </a:p>
          <a:p>
            <a:r>
              <a:rPr lang="en-GB" sz="2400" dirty="0" smtClean="0"/>
              <a:t>The cavities may have accommodated sounding vessels.</a:t>
            </a:r>
          </a:p>
          <a:p>
            <a:r>
              <a:rPr lang="en-GB" sz="2400" dirty="0" smtClean="0"/>
              <a:t>The number is not correct (only nine, should be 13)</a:t>
            </a:r>
            <a:endParaRPr lang="en-GB" sz="2400" dirty="0"/>
          </a:p>
        </p:txBody>
      </p:sp>
      <p:sp>
        <p:nvSpPr>
          <p:cNvPr id="4" name="Pladsholder til sidefod 3"/>
          <p:cNvSpPr>
            <a:spLocks noGrp="1"/>
          </p:cNvSpPr>
          <p:nvPr>
            <p:ph type="ftr" sz="quarter" idx="11"/>
          </p:nvPr>
        </p:nvSpPr>
        <p:spPr/>
        <p:txBody>
          <a:bodyPr/>
          <a:lstStyle/>
          <a:p>
            <a:pPr>
              <a:defRPr/>
            </a:pPr>
            <a:r>
              <a:rPr lang="en-US" dirty="0" smtClean="0"/>
              <a:t>Echo problems and sounding vessels</a:t>
            </a:r>
            <a:endParaRPr lang="en-GB" dirty="0"/>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20</a:t>
            </a:fld>
            <a:endParaRPr lang="en-US"/>
          </a:p>
        </p:txBody>
      </p:sp>
      <p:pic>
        <p:nvPicPr>
          <p:cNvPr id="6" name="Picture 2"/>
          <p:cNvPicPr>
            <a:picLocks noChangeAspect="1" noChangeArrowheads="1"/>
          </p:cNvPicPr>
          <p:nvPr/>
        </p:nvPicPr>
        <p:blipFill>
          <a:blip r:embed="rId2" cstate="print"/>
          <a:srcRect/>
          <a:stretch>
            <a:fillRect/>
          </a:stretch>
        </p:blipFill>
        <p:spPr bwMode="auto">
          <a:xfrm>
            <a:off x="4572000" y="1844824"/>
            <a:ext cx="3967163" cy="379095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680" y="274638"/>
            <a:ext cx="6995121" cy="1143000"/>
          </a:xfrm>
        </p:spPr>
        <p:txBody>
          <a:bodyPr/>
          <a:lstStyle/>
          <a:p>
            <a:r>
              <a:rPr lang="en-GB" dirty="0" smtClean="0"/>
              <a:t>Existence of sounding vessels (3)</a:t>
            </a:r>
            <a:endParaRPr lang="en-GB" dirty="0"/>
          </a:p>
        </p:txBody>
      </p:sp>
      <p:sp>
        <p:nvSpPr>
          <p:cNvPr id="3" name="Pladsholder til indhold 2"/>
          <p:cNvSpPr>
            <a:spLocks noGrp="1"/>
          </p:cNvSpPr>
          <p:nvPr>
            <p:ph idx="1"/>
          </p:nvPr>
        </p:nvSpPr>
        <p:spPr>
          <a:xfrm>
            <a:off x="457200" y="1600200"/>
            <a:ext cx="8147248" cy="820688"/>
          </a:xfrm>
        </p:spPr>
        <p:txBody>
          <a:bodyPr/>
          <a:lstStyle/>
          <a:p>
            <a:r>
              <a:rPr lang="en-GB" sz="2400" dirty="0" smtClean="0"/>
              <a:t>Clay vases found in a theatre at Nora, Sardinia in 1958 (</a:t>
            </a:r>
            <a:r>
              <a:rPr lang="en-GB" sz="2400" dirty="0" err="1" smtClean="0"/>
              <a:t>Brüel</a:t>
            </a:r>
            <a:r>
              <a:rPr lang="en-GB" sz="2400" dirty="0" smtClean="0"/>
              <a:t>, 2005).</a:t>
            </a:r>
            <a:endParaRPr lang="en-GB" sz="2400" dirty="0"/>
          </a:p>
        </p:txBody>
      </p:sp>
      <p:sp>
        <p:nvSpPr>
          <p:cNvPr id="4" name="Pladsholder til sidefod 3"/>
          <p:cNvSpPr>
            <a:spLocks noGrp="1"/>
          </p:cNvSpPr>
          <p:nvPr>
            <p:ph type="ftr" sz="quarter" idx="11"/>
          </p:nvPr>
        </p:nvSpPr>
        <p:spPr/>
        <p:txBody>
          <a:bodyPr/>
          <a:lstStyle/>
          <a:p>
            <a:pPr>
              <a:defRPr/>
            </a:pPr>
            <a:r>
              <a:rPr lang="en-US" dirty="0" smtClean="0"/>
              <a:t>Echo problems and sounding vessels</a:t>
            </a:r>
            <a:endParaRPr lang="en-GB" dirty="0"/>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21</a:t>
            </a:fld>
            <a:endParaRPr lang="en-US"/>
          </a:p>
        </p:txBody>
      </p:sp>
      <p:pic>
        <p:nvPicPr>
          <p:cNvPr id="7" name="Picture 2"/>
          <p:cNvPicPr>
            <a:picLocks noChangeAspect="1" noChangeArrowheads="1"/>
          </p:cNvPicPr>
          <p:nvPr/>
        </p:nvPicPr>
        <p:blipFill>
          <a:blip r:embed="rId2" cstate="print"/>
          <a:srcRect/>
          <a:stretch>
            <a:fillRect/>
          </a:stretch>
        </p:blipFill>
        <p:spPr bwMode="auto">
          <a:xfrm rot="10800000">
            <a:off x="1907705" y="2492896"/>
            <a:ext cx="5467350" cy="37147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Conclusion</a:t>
            </a:r>
            <a:endParaRPr lang="en-GB" dirty="0"/>
          </a:p>
        </p:txBody>
      </p:sp>
      <p:sp>
        <p:nvSpPr>
          <p:cNvPr id="3" name="Pladsholder til indhold 2"/>
          <p:cNvSpPr>
            <a:spLocks noGrp="1"/>
          </p:cNvSpPr>
          <p:nvPr>
            <p:ph idx="1"/>
          </p:nvPr>
        </p:nvSpPr>
        <p:spPr/>
        <p:txBody>
          <a:bodyPr/>
          <a:lstStyle/>
          <a:p>
            <a:pPr lvl="0"/>
            <a:r>
              <a:rPr lang="en-GB" sz="2400" dirty="0" smtClean="0"/>
              <a:t>The idea and the guidelines for the sounding vessels goes back to </a:t>
            </a:r>
            <a:r>
              <a:rPr lang="en-GB" sz="2400" dirty="0" err="1" smtClean="0"/>
              <a:t>Aristoxinus</a:t>
            </a:r>
            <a:r>
              <a:rPr lang="en-GB" sz="2400" dirty="0" smtClean="0"/>
              <a:t> in the 4</a:t>
            </a:r>
            <a:r>
              <a:rPr lang="en-GB" sz="2400" baseline="30000" dirty="0" smtClean="0"/>
              <a:t>th</a:t>
            </a:r>
            <a:r>
              <a:rPr lang="en-GB" sz="2400" dirty="0" smtClean="0"/>
              <a:t> century BC, </a:t>
            </a:r>
            <a:r>
              <a:rPr lang="da-DK" sz="2400" dirty="0" smtClean="0"/>
              <a:t>i.e. </a:t>
            </a:r>
            <a:r>
              <a:rPr lang="da-DK" sz="2400" dirty="0" err="1" smtClean="0"/>
              <a:t>about</a:t>
            </a:r>
            <a:r>
              <a:rPr lang="da-DK" sz="2400" dirty="0" smtClean="0"/>
              <a:t> 300 </a:t>
            </a:r>
            <a:r>
              <a:rPr lang="da-DK" sz="2400" dirty="0" err="1" smtClean="0"/>
              <a:t>years</a:t>
            </a:r>
            <a:r>
              <a:rPr lang="da-DK" sz="2400" dirty="0" smtClean="0"/>
              <a:t> </a:t>
            </a:r>
            <a:r>
              <a:rPr lang="da-DK" sz="2400" dirty="0" err="1" smtClean="0"/>
              <a:t>before</a:t>
            </a:r>
            <a:r>
              <a:rPr lang="da-DK" sz="2400" dirty="0" smtClean="0"/>
              <a:t> </a:t>
            </a:r>
            <a:r>
              <a:rPr lang="da-DK" sz="2400" dirty="0" err="1" smtClean="0"/>
              <a:t>Vitruvius</a:t>
            </a:r>
            <a:endParaRPr lang="da-DK" sz="2400" dirty="0" smtClean="0"/>
          </a:p>
          <a:p>
            <a:pPr lvl="0"/>
            <a:r>
              <a:rPr lang="en-GB" sz="2400" dirty="0" smtClean="0"/>
              <a:t>The purpose might have been to attenuate sound reflections from a concave surface that could create a focused echo, </a:t>
            </a:r>
            <a:r>
              <a:rPr lang="en-GB" sz="2400" i="1" dirty="0" smtClean="0"/>
              <a:t>‘</a:t>
            </a:r>
            <a:r>
              <a:rPr lang="en-GB" sz="2400" i="1" dirty="0" err="1" smtClean="0"/>
              <a:t>circumsonance</a:t>
            </a:r>
            <a:r>
              <a:rPr lang="en-GB" sz="2400" i="1" dirty="0" smtClean="0"/>
              <a:t>’</a:t>
            </a:r>
            <a:endParaRPr lang="da-DK" sz="2400" i="1" dirty="0" smtClean="0"/>
          </a:p>
          <a:p>
            <a:pPr lvl="0"/>
            <a:r>
              <a:rPr lang="en-GB" sz="2400" dirty="0" smtClean="0"/>
              <a:t>In theory it makes sense to use resonators tuned to different frequencies, together covering a range of two octaves (220 – 880 Hz)</a:t>
            </a:r>
          </a:p>
          <a:p>
            <a:pPr lvl="0"/>
            <a:r>
              <a:rPr lang="en-GB" sz="2400" dirty="0" smtClean="0"/>
              <a:t>The sounding vessels could not possible make any improvement to the acoustics in practice,</a:t>
            </a:r>
            <a:endParaRPr lang="da-DK" sz="2400" dirty="0" smtClean="0"/>
          </a:p>
          <a:p>
            <a:endParaRPr lang="en-GB" sz="2400" dirty="0"/>
          </a:p>
        </p:txBody>
      </p:sp>
      <p:sp>
        <p:nvSpPr>
          <p:cNvPr id="4" name="Pladsholder til sidefod 3"/>
          <p:cNvSpPr>
            <a:spLocks noGrp="1"/>
          </p:cNvSpPr>
          <p:nvPr>
            <p:ph type="ftr" sz="quarter" idx="11"/>
          </p:nvPr>
        </p:nvSpPr>
        <p:spPr/>
        <p:txBody>
          <a:bodyPr/>
          <a:lstStyle/>
          <a:p>
            <a:pPr>
              <a:defRPr/>
            </a:pPr>
            <a:r>
              <a:rPr lang="en-US" smtClean="0"/>
              <a:t>Echo problems and sounding vessels</a:t>
            </a:r>
            <a:endParaRPr lang="en-GB"/>
          </a:p>
        </p:txBody>
      </p:sp>
      <p:sp>
        <p:nvSpPr>
          <p:cNvPr id="5" name="Pladsholder til diasnummer 4"/>
          <p:cNvSpPr>
            <a:spLocks noGrp="1"/>
          </p:cNvSpPr>
          <p:nvPr>
            <p:ph type="sldNum" sz="quarter" idx="12"/>
          </p:nvPr>
        </p:nvSpPr>
        <p:spPr/>
        <p:txBody>
          <a:bodyPr/>
          <a:lstStyle/>
          <a:p>
            <a:pPr>
              <a:defRPr/>
            </a:pPr>
            <a:fld id="{64C100EF-2898-4247-B217-EF1171550A81}" type="slidenum">
              <a:rPr lang="en-US" smtClean="0"/>
              <a:pPr>
                <a:defRPr/>
              </a:pPr>
              <a:t>22</a:t>
            </a:fld>
            <a:endParaRPr lang="en-US"/>
          </a:p>
        </p:txBody>
      </p:sp>
    </p:spTree>
  </p:cSld>
  <p:clrMapOvr>
    <a:masterClrMapping/>
  </p:clrMapOvr>
</p:sld>
</file>

<file path=ppt/theme/theme1.xml><?xml version="1.0" encoding="utf-8"?>
<a:theme xmlns:a="http://schemas.openxmlformats.org/drawingml/2006/main" name="1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Klassisk kontor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TotalTime>
  <Words>1202</Words>
  <Application>Microsoft Office PowerPoint</Application>
  <PresentationFormat>Skærmshow (4:3)</PresentationFormat>
  <Paragraphs>128</Paragraphs>
  <Slides>22</Slides>
  <Notes>5</Notes>
  <HiddenSlides>0</HiddenSlides>
  <MMClips>0</MMClips>
  <ScaleCrop>false</ScaleCrop>
  <HeadingPairs>
    <vt:vector size="4" baseType="variant">
      <vt:variant>
        <vt:lpstr>Tema</vt:lpstr>
      </vt:variant>
      <vt:variant>
        <vt:i4>1</vt:i4>
      </vt:variant>
      <vt:variant>
        <vt:lpstr>Diastitler</vt:lpstr>
      </vt:variant>
      <vt:variant>
        <vt:i4>22</vt:i4>
      </vt:variant>
    </vt:vector>
  </HeadingPairs>
  <TitlesOfParts>
    <vt:vector size="23" baseType="lpstr">
      <vt:lpstr>1_Office Theme</vt:lpstr>
      <vt:lpstr>Echo problems in ancient theatres and a comment to the ‘sounding vessels’ described by Vitruvius</vt:lpstr>
      <vt:lpstr>Outline</vt:lpstr>
      <vt:lpstr>Sound reflections in the theatre</vt:lpstr>
      <vt:lpstr>‘Circumsonance’ in a Roman theatre</vt:lpstr>
      <vt:lpstr>Echo (Dietsch) parameter</vt:lpstr>
      <vt:lpstr>Echo (Dietsch) parameter</vt:lpstr>
      <vt:lpstr>Vitruvius and his background</vt:lpstr>
      <vt:lpstr>Development of theatre design in the first century BC</vt:lpstr>
      <vt:lpstr>Development of theatre design in the first century BC</vt:lpstr>
      <vt:lpstr>Pompeii, city plan</vt:lpstr>
      <vt:lpstr>Theatre and Odeion in Pompeii</vt:lpstr>
      <vt:lpstr>Inscription on Theatrum tectum</vt:lpstr>
      <vt:lpstr>The first amphitheatre and odeion in Rome</vt:lpstr>
      <vt:lpstr>Vitruvius and theatres</vt:lpstr>
      <vt:lpstr>The sounding vessels</vt:lpstr>
      <vt:lpstr>The sounding vessels</vt:lpstr>
      <vt:lpstr>The sounding vessels</vt:lpstr>
      <vt:lpstr>Aristoxenus</vt:lpstr>
      <vt:lpstr>Existence of sounding vessels (1)</vt:lpstr>
      <vt:lpstr>Existence of sounding vessels (2)</vt:lpstr>
      <vt:lpstr>Existence of sounding vessels (3)</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Room Acoustics – An Approach Based on Waves and Particles</dc:title>
  <dc:creator>Jens Holger Rindel</dc:creator>
  <cp:lastModifiedBy>Jens Holger Rindel</cp:lastModifiedBy>
  <cp:revision>24</cp:revision>
  <dcterms:created xsi:type="dcterms:W3CDTF">2011-09-13T20:33:47Z</dcterms:created>
  <dcterms:modified xsi:type="dcterms:W3CDTF">2011-09-19T07:22:13Z</dcterms:modified>
</cp:coreProperties>
</file>